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4"/>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311" r:id="rId17"/>
    <p:sldId id="303" r:id="rId18"/>
    <p:sldId id="270" r:id="rId19"/>
    <p:sldId id="271" r:id="rId20"/>
    <p:sldId id="305" r:id="rId21"/>
    <p:sldId id="312" r:id="rId22"/>
    <p:sldId id="272" r:id="rId23"/>
    <p:sldId id="267" r:id="rId24"/>
    <p:sldId id="274" r:id="rId25"/>
    <p:sldId id="276" r:id="rId26"/>
    <p:sldId id="306" r:id="rId27"/>
    <p:sldId id="307" r:id="rId28"/>
    <p:sldId id="304" r:id="rId29"/>
    <p:sldId id="278" r:id="rId30"/>
    <p:sldId id="279" r:id="rId31"/>
    <p:sldId id="280" r:id="rId32"/>
    <p:sldId id="302" r:id="rId33"/>
    <p:sldId id="273" r:id="rId34"/>
    <p:sldId id="282" r:id="rId35"/>
    <p:sldId id="308" r:id="rId36"/>
    <p:sldId id="285" r:id="rId37"/>
    <p:sldId id="284" r:id="rId38"/>
    <p:sldId id="286" r:id="rId39"/>
    <p:sldId id="287" r:id="rId40"/>
    <p:sldId id="313" r:id="rId41"/>
    <p:sldId id="293" r:id="rId42"/>
    <p:sldId id="288" r:id="rId43"/>
    <p:sldId id="290" r:id="rId44"/>
    <p:sldId id="289" r:id="rId45"/>
    <p:sldId id="291" r:id="rId46"/>
    <p:sldId id="310" r:id="rId47"/>
    <p:sldId id="263" r:id="rId48"/>
    <p:sldId id="294" r:id="rId49"/>
    <p:sldId id="295" r:id="rId50"/>
    <p:sldId id="264" r:id="rId51"/>
    <p:sldId id="275" r:id="rId52"/>
    <p:sldId id="29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0281" autoAdjust="0"/>
  </p:normalViewPr>
  <p:slideViewPr>
    <p:cSldViewPr snapToGrid="0">
      <p:cViewPr varScale="1">
        <p:scale>
          <a:sx n="94" d="100"/>
          <a:sy n="94" d="100"/>
        </p:scale>
        <p:origin x="2628"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8/1/2020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80D73431-1CB7-47DA-BE3D-0884F9649835}" type="slidenum">
              <a:rPr lang="en-US" smtClean="0"/>
              <a:t>1</a:t>
            </a:fld>
            <a:endParaRPr lang="en-US"/>
          </a:p>
        </p:txBody>
      </p:sp>
    </p:spTree>
    <p:extLst>
      <p:ext uri="{BB962C8B-B14F-4D97-AF65-F5344CB8AC3E}">
        <p14:creationId xmlns:p14="http://schemas.microsoft.com/office/powerpoint/2010/main" val="348892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already see some problems with traditional system.</a:t>
            </a:r>
          </a:p>
          <a:p>
            <a:endParaRPr lang="en-US" dirty="0"/>
          </a:p>
          <a:p>
            <a:r>
              <a:rPr lang="en-US" dirty="0"/>
              <a:t>First, the giant state machine is hard to maintain, also very hard to add new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It’s hard to implement transitions.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it’s extremely hard to implement things like sharp turn in the middle of another sharp turn.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we just wait for the first turn finished and start the next turn. But that introduce latency.</a:t>
            </a:r>
          </a:p>
          <a:p>
            <a:endParaRPr lang="en-US" dirty="0"/>
          </a:p>
          <a:p>
            <a:r>
              <a:rPr lang="en-US" dirty="0"/>
              <a:t>Lot of layers. In my opinion, It’s not too bad because most of layers are independent to each other. </a:t>
            </a:r>
          </a:p>
          <a:p>
            <a:r>
              <a:rPr lang="en-US" dirty="0"/>
              <a:t>But we still want to reduce the number of layers.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199386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drawbacks give us the motivation of motion matching.</a:t>
            </a:r>
          </a:p>
          <a:p>
            <a:endParaRPr lang="en-US" dirty="0"/>
          </a:p>
          <a:p>
            <a:r>
              <a:rPr lang="en-US" dirty="0"/>
              <a:t>If we look at the mocap data:</a:t>
            </a:r>
          </a:p>
          <a:p>
            <a:r>
              <a:rPr lang="en-US" dirty="0"/>
              <a:t>We see a lot of fine details:</a:t>
            </a:r>
          </a:p>
          <a:p>
            <a:endParaRPr lang="en-US" dirty="0"/>
          </a:p>
          <a:p>
            <a:r>
              <a:rPr lang="en-US" dirty="0"/>
              <a:t>***</a:t>
            </a:r>
          </a:p>
          <a:p>
            <a:endParaRPr lang="en-US" dirty="0"/>
          </a:p>
          <a:p>
            <a:r>
              <a:rPr lang="en-US" dirty="0"/>
              <a:t>Those are hard to be implemented but it’s there.</a:t>
            </a:r>
          </a:p>
          <a:p>
            <a:r>
              <a:rPr lang="en-US" dirty="0"/>
              <a:t>How can we extract them?</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forget about the old techniques for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not think mocap data as a collection of poses, or a big pose database.</a:t>
            </a:r>
          </a:p>
          <a:p>
            <a:r>
              <a:rPr lang="en-US" dirty="0"/>
              <a:t>And given character’s current pose, why not try find the best matching one from this database?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that database idea, let’s first talk about terminology so everyone is on the same page.</a:t>
            </a:r>
          </a:p>
          <a:p>
            <a:endParaRPr lang="en-US" dirty="0"/>
          </a:p>
          <a:p>
            <a:r>
              <a:rPr lang="en-US" dirty="0"/>
              <a:t>This is simplified animation rig. </a:t>
            </a:r>
          </a:p>
          <a:p>
            <a:endParaRPr lang="en-US" dirty="0"/>
          </a:p>
          <a:p>
            <a:r>
              <a:rPr lang="en-US" dirty="0"/>
              <a:t>The pelvis is root node, it has 3 child nodes: spine1, </a:t>
            </a:r>
            <a:r>
              <a:rPr lang="en-US" dirty="0" err="1"/>
              <a:t>left_knee</a:t>
            </a:r>
            <a:r>
              <a:rPr lang="en-US" dirty="0"/>
              <a:t>, </a:t>
            </a:r>
            <a:r>
              <a:rPr lang="en-US" dirty="0" err="1"/>
              <a:t>right_knee</a:t>
            </a:r>
            <a:r>
              <a:rPr lang="en-US" dirty="0"/>
              <a:t>.</a:t>
            </a:r>
          </a:p>
          <a:p>
            <a:r>
              <a:rPr lang="en-US" dirty="0" err="1"/>
              <a:t>Left_knee</a:t>
            </a:r>
            <a:r>
              <a:rPr lang="en-US" dirty="0"/>
              <a:t> has child node </a:t>
            </a:r>
            <a:r>
              <a:rPr lang="en-US" dirty="0" err="1"/>
              <a:t>left_ankle</a:t>
            </a:r>
            <a:r>
              <a:rPr lang="en-US" dirty="0"/>
              <a:t>, </a:t>
            </a:r>
            <a:r>
              <a:rPr lang="en-US" dirty="0" err="1"/>
              <a:t>left_ankle</a:t>
            </a:r>
            <a:r>
              <a:rPr lang="en-US" dirty="0"/>
              <a:t> has child node </a:t>
            </a:r>
            <a:r>
              <a:rPr lang="en-US" dirty="0" err="1"/>
              <a:t>left_toe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tree structure we can also call it animated hierarchy.</a:t>
            </a:r>
          </a:p>
          <a:p>
            <a:endParaRPr lang="en-US" dirty="0"/>
          </a:p>
          <a:p>
            <a:r>
              <a:rPr lang="en-US" dirty="0"/>
              <a:t>Another term is root. It is a locator usually the center of 2 feet. It’s for determine character location on the ground.</a:t>
            </a:r>
          </a:p>
          <a:p>
            <a:endParaRPr lang="en-US" dirty="0"/>
          </a:p>
          <a:p>
            <a:r>
              <a:rPr lang="en-US" dirty="0"/>
              <a:t>When we talk about root motion, we are talking about movement of root locator.</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motion matching.</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14</a:t>
            </a:fld>
            <a:endParaRPr lang="en-US"/>
          </a:p>
        </p:txBody>
      </p:sp>
    </p:spTree>
    <p:extLst>
      <p:ext uri="{BB962C8B-B14F-4D97-AF65-F5344CB8AC3E}">
        <p14:creationId xmlns:p14="http://schemas.microsoft.com/office/powerpoint/2010/main" val="219680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shows how to get a desired trajectory for player.</a:t>
            </a:r>
          </a:p>
          <a:p>
            <a:endParaRPr lang="en-US" dirty="0"/>
          </a:p>
          <a:p>
            <a:r>
              <a:rPr lang="en-US" dirty="0"/>
              <a:t>Here the red arrow is my joypad input.</a:t>
            </a:r>
          </a:p>
          <a:p>
            <a:r>
              <a:rPr lang="en-US" dirty="0"/>
              <a:t>Assume player doesn’t change input for 1 second, with her current velocity, plus some spring and I can easily generate a smooth trajectory curve.</a:t>
            </a:r>
          </a:p>
        </p:txBody>
      </p:sp>
      <p:sp>
        <p:nvSpPr>
          <p:cNvPr id="4" name="Slide Number Placeholder 3"/>
          <p:cNvSpPr>
            <a:spLocks noGrp="1"/>
          </p:cNvSpPr>
          <p:nvPr>
            <p:ph type="sldNum" sz="quarter" idx="5"/>
          </p:nvPr>
        </p:nvSpPr>
        <p:spPr/>
        <p:txBody>
          <a:bodyPr/>
          <a:lstStyle/>
          <a:p>
            <a:fld id="{80D73431-1CB7-47DA-BE3D-0884F9649835}" type="slidenum">
              <a:rPr lang="en-US" smtClean="0"/>
              <a:t>15</a:t>
            </a:fld>
            <a:endParaRPr lang="en-US"/>
          </a:p>
        </p:txBody>
      </p:sp>
    </p:spTree>
    <p:extLst>
      <p:ext uri="{BB962C8B-B14F-4D97-AF65-F5344CB8AC3E}">
        <p14:creationId xmlns:p14="http://schemas.microsoft.com/office/powerpoint/2010/main" val="6760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desired trajectory, </a:t>
            </a:r>
          </a:p>
          <a:p>
            <a:endParaRPr lang="en-US" dirty="0"/>
          </a:p>
          <a:p>
            <a:r>
              <a:rPr lang="en-US" dirty="0"/>
              <a:t>the next thing is to search the pose database, and find one which best matches the desired trajectory.</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16</a:t>
            </a:fld>
            <a:endParaRPr lang="en-US"/>
          </a:p>
        </p:txBody>
      </p:sp>
    </p:spTree>
    <p:extLst>
      <p:ext uri="{BB962C8B-B14F-4D97-AF65-F5344CB8AC3E}">
        <p14:creationId xmlns:p14="http://schemas.microsoft.com/office/powerpoint/2010/main" val="204175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question is: how to get a trajectory from an animation pose?</a:t>
            </a:r>
          </a:p>
          <a:p>
            <a:r>
              <a:rPr lang="en-US" dirty="0"/>
              <a:t>Isn’t pose just static?</a:t>
            </a:r>
          </a:p>
          <a:p>
            <a:endParaRPr lang="en-US" dirty="0"/>
          </a:p>
          <a:p>
            <a:r>
              <a:rPr lang="en-US" dirty="0"/>
              <a:t>The answer is no. Because pose is from animation. </a:t>
            </a:r>
          </a:p>
          <a:p>
            <a:r>
              <a:rPr lang="en-US" dirty="0"/>
              <a:t>If we look at root motion of an animation, it’s moving. So it’s a trajectory.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think pose’s trajectory as a function of time: </a:t>
            </a:r>
            <a:r>
              <a:rPr lang="en-US" dirty="0" err="1"/>
              <a:t>traj</a:t>
            </a:r>
            <a:r>
              <a:rPr lang="en-US" dirty="0"/>
              <a:t>(t)</a:t>
            </a:r>
          </a:p>
          <a:p>
            <a:r>
              <a:rPr lang="en-US" dirty="0"/>
              <a:t>If t is zero, it’s the root locator of this pose. If t is 0.1, we can get root locator 0.1s ahead.</a:t>
            </a:r>
          </a:p>
          <a:p>
            <a:endParaRPr lang="en-US" dirty="0"/>
          </a:p>
          <a:p>
            <a:r>
              <a:rPr lang="en-US" dirty="0"/>
              <a:t>Need a video to demonstrate “trajectory from a pose”</a:t>
            </a:r>
          </a:p>
        </p:txBody>
      </p:sp>
      <p:sp>
        <p:nvSpPr>
          <p:cNvPr id="4" name="Slide Number Placeholder 3"/>
          <p:cNvSpPr>
            <a:spLocks noGrp="1"/>
          </p:cNvSpPr>
          <p:nvPr>
            <p:ph type="sldNum" sz="quarter" idx="5"/>
          </p:nvPr>
        </p:nvSpPr>
        <p:spPr/>
        <p:txBody>
          <a:bodyPr/>
          <a:lstStyle/>
          <a:p>
            <a:fld id="{80D73431-1CB7-47DA-BE3D-0884F9649835}" type="slidenum">
              <a:rPr lang="en-US" smtClean="0"/>
              <a:t>17</a:t>
            </a:fld>
            <a:endParaRPr lang="en-US"/>
          </a:p>
        </p:txBody>
      </p:sp>
    </p:spTree>
    <p:extLst>
      <p:ext uri="{BB962C8B-B14F-4D97-AF65-F5344CB8AC3E}">
        <p14:creationId xmlns:p14="http://schemas.microsoft.com/office/powerpoint/2010/main" val="394973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desired trajectory and trajectory from a pose. How do we find the best one.</a:t>
            </a:r>
          </a:p>
          <a:p>
            <a:endParaRPr lang="en-US" dirty="0"/>
          </a:p>
          <a:p>
            <a:r>
              <a:rPr lang="en-US" dirty="0"/>
              <a:t>Let’s take a look at a simple example first:</a:t>
            </a:r>
          </a:p>
          <a:p>
            <a:r>
              <a:rPr lang="en-US" dirty="0"/>
              <a:t>We have trajectories from  3 poses, A, B, C.</a:t>
            </a:r>
          </a:p>
          <a:p>
            <a:r>
              <a:rPr lang="en-US" dirty="0"/>
              <a:t>We also have desired trajectory, which is this blue curve.</a:t>
            </a:r>
          </a:p>
          <a:p>
            <a:endParaRPr lang="en-US" dirty="0"/>
          </a:p>
          <a:p>
            <a:r>
              <a:rPr lang="en-US" dirty="0"/>
              <a:t>Which pose’s trajectory matches the desired trajectory the best? It should be the green one.</a:t>
            </a:r>
          </a:p>
          <a:p>
            <a:r>
              <a:rPr lang="en-US" dirty="0"/>
              <a:t>How do we turn that into code?</a:t>
            </a:r>
          </a:p>
        </p:txBody>
      </p:sp>
      <p:sp>
        <p:nvSpPr>
          <p:cNvPr id="4" name="Slide Number Placeholder 3"/>
          <p:cNvSpPr>
            <a:spLocks noGrp="1"/>
          </p:cNvSpPr>
          <p:nvPr>
            <p:ph type="sldNum" sz="quarter" idx="5"/>
          </p:nvPr>
        </p:nvSpPr>
        <p:spPr/>
        <p:txBody>
          <a:bodyPr/>
          <a:lstStyle/>
          <a:p>
            <a:fld id="{80D73431-1CB7-47DA-BE3D-0884F9649835}" type="slidenum">
              <a:rPr lang="en-US" smtClean="0"/>
              <a:t>18</a:t>
            </a:fld>
            <a:endParaRPr lang="en-US"/>
          </a:p>
        </p:txBody>
      </p:sp>
    </p:spTree>
    <p:extLst>
      <p:ext uri="{BB962C8B-B14F-4D97-AF65-F5344CB8AC3E}">
        <p14:creationId xmlns:p14="http://schemas.microsoft.com/office/powerpoint/2010/main" val="178769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way to measure distance between 2 trajectories.</a:t>
            </a:r>
          </a:p>
          <a:p>
            <a:endParaRPr lang="en-US" dirty="0"/>
          </a:p>
          <a:p>
            <a:r>
              <a:rPr lang="en-US" dirty="0"/>
              <a:t>We can have a few sample points by time.</a:t>
            </a:r>
          </a:p>
          <a:p>
            <a:r>
              <a:rPr lang="en-US" dirty="0"/>
              <a:t>Let’s say it’s 0.1s, etc.</a:t>
            </a:r>
          </a:p>
          <a:p>
            <a:endParaRPr lang="en-US" dirty="0"/>
          </a:p>
          <a:p>
            <a:r>
              <a:rPr lang="en-US" dirty="0"/>
              <a:t>Smaller distance means better match. Just imagine if 2 trajectories are exactly the same, the distance will be zero.</a:t>
            </a:r>
          </a:p>
        </p:txBody>
      </p:sp>
      <p:sp>
        <p:nvSpPr>
          <p:cNvPr id="4" name="Slide Number Placeholder 3"/>
          <p:cNvSpPr>
            <a:spLocks noGrp="1"/>
          </p:cNvSpPr>
          <p:nvPr>
            <p:ph type="sldNum" sz="quarter" idx="5"/>
          </p:nvPr>
        </p:nvSpPr>
        <p:spPr/>
        <p:txBody>
          <a:bodyPr/>
          <a:lstStyle/>
          <a:p>
            <a:fld id="{80D73431-1CB7-47DA-BE3D-0884F9649835}" type="slidenum">
              <a:rPr lang="en-US" smtClean="0"/>
              <a:t>19</a:t>
            </a:fld>
            <a:endParaRPr lang="en-US"/>
          </a:p>
        </p:txBody>
      </p:sp>
    </p:spTree>
    <p:extLst>
      <p:ext uri="{BB962C8B-B14F-4D97-AF65-F5344CB8AC3E}">
        <p14:creationId xmlns:p14="http://schemas.microsoft.com/office/powerpoint/2010/main" val="315356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introduce myself a little bit.</a:t>
            </a:r>
          </a:p>
          <a:p>
            <a:r>
              <a:rPr lang="en-US" dirty="0"/>
              <a:t>My name is Kan, I am gameplayer programmer from Naughty Dog.</a:t>
            </a:r>
          </a:p>
          <a:p>
            <a:r>
              <a:rPr lang="en-US" dirty="0"/>
              <a:t>The projects I worked on are: </a:t>
            </a:r>
          </a:p>
          <a:p>
            <a:r>
              <a:rPr lang="en-US" dirty="0"/>
              <a:t>The last of Us Part 2</a:t>
            </a:r>
          </a:p>
          <a:p>
            <a:r>
              <a:rPr lang="en-US" dirty="0"/>
              <a:t>Uncharted: The Lost Legacy</a:t>
            </a:r>
          </a:p>
          <a:p>
            <a:r>
              <a:rPr lang="en-US" dirty="0"/>
              <a:t>Uncharted 4.</a:t>
            </a:r>
          </a:p>
          <a:p>
            <a:r>
              <a:rPr lang="en-US" dirty="0"/>
              <a:t>And the original The Last of Us and PS4 remaster.</a:t>
            </a:r>
          </a:p>
        </p:txBody>
      </p:sp>
      <p:sp>
        <p:nvSpPr>
          <p:cNvPr id="4" name="Slide Number Placeholder 3"/>
          <p:cNvSpPr>
            <a:spLocks noGrp="1"/>
          </p:cNvSpPr>
          <p:nvPr>
            <p:ph type="sldNum" sz="quarter" idx="5"/>
          </p:nvPr>
        </p:nvSpPr>
        <p:spPr/>
        <p:txBody>
          <a:bodyPr/>
          <a:lstStyle/>
          <a:p>
            <a:fld id="{80D73431-1CB7-47DA-BE3D-0884F9649835}" type="slidenum">
              <a:rPr lang="en-US" smtClean="0"/>
              <a:t>2</a:t>
            </a:fld>
            <a:endParaRPr lang="en-US"/>
          </a:p>
        </p:txBody>
      </p:sp>
    </p:spTree>
    <p:extLst>
      <p:ext uri="{BB962C8B-B14F-4D97-AF65-F5344CB8AC3E}">
        <p14:creationId xmlns:p14="http://schemas.microsoft.com/office/powerpoint/2010/main" val="72952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pseudo code:</a:t>
            </a:r>
          </a:p>
          <a:p>
            <a:r>
              <a:rPr lang="en-US" dirty="0"/>
              <a:t>It just sum up the sample points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20</a:t>
            </a:fld>
            <a:endParaRPr lang="en-US"/>
          </a:p>
        </p:txBody>
      </p:sp>
    </p:spTree>
    <p:extLst>
      <p:ext uri="{BB962C8B-B14F-4D97-AF65-F5344CB8AC3E}">
        <p14:creationId xmlns:p14="http://schemas.microsoft.com/office/powerpoint/2010/main" val="375168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data set:</a:t>
            </a:r>
          </a:p>
          <a:p>
            <a:endParaRPr lang="en-US" dirty="0"/>
          </a:p>
          <a:p>
            <a:r>
              <a:rPr lang="en-US" dirty="0"/>
              <a:t>It’s player explore locomotion set.</a:t>
            </a:r>
          </a:p>
        </p:txBody>
      </p:sp>
      <p:sp>
        <p:nvSpPr>
          <p:cNvPr id="4" name="Slide Number Placeholder 3"/>
          <p:cNvSpPr>
            <a:spLocks noGrp="1"/>
          </p:cNvSpPr>
          <p:nvPr>
            <p:ph type="sldNum" sz="quarter" idx="5"/>
          </p:nvPr>
        </p:nvSpPr>
        <p:spPr/>
        <p:txBody>
          <a:bodyPr/>
          <a:lstStyle/>
          <a:p>
            <a:fld id="{80D73431-1CB7-47DA-BE3D-0884F9649835}" type="slidenum">
              <a:rPr lang="en-US" smtClean="0"/>
              <a:t>21</a:t>
            </a:fld>
            <a:endParaRPr lang="en-US"/>
          </a:p>
        </p:txBody>
      </p:sp>
    </p:spTree>
    <p:extLst>
      <p:ext uri="{BB962C8B-B14F-4D97-AF65-F5344CB8AC3E}">
        <p14:creationId xmlns:p14="http://schemas.microsoft.com/office/powerpoint/2010/main" val="3470075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cost </a:t>
            </a:r>
            <a:r>
              <a:rPr lang="en-US" dirty="0" err="1"/>
              <a:t>func</a:t>
            </a:r>
            <a:r>
              <a:rPr lang="en-US" dirty="0"/>
              <a:t> and data set, we can develop our first algorithm.</a:t>
            </a:r>
          </a:p>
          <a:p>
            <a:endParaRPr lang="en-US" dirty="0"/>
          </a:p>
          <a:p>
            <a:r>
              <a:rPr lang="en-US" dirty="0"/>
              <a:t>Small note: </a:t>
            </a:r>
            <a:r>
              <a:rPr lang="en-US" dirty="0" err="1"/>
              <a:t>desired_trajectory</a:t>
            </a:r>
            <a:r>
              <a:rPr lang="en-US" dirty="0"/>
              <a:t> is global space, pose[</a:t>
            </a:r>
            <a:r>
              <a:rPr lang="en-US" dirty="0" err="1"/>
              <a:t>i</a:t>
            </a:r>
            <a:r>
              <a:rPr lang="en-US" dirty="0"/>
              <a:t>].trajectory is in root space</a:t>
            </a:r>
          </a:p>
          <a:p>
            <a:r>
              <a:rPr lang="en-US" dirty="0"/>
              <a:t>We need transform </a:t>
            </a:r>
            <a:r>
              <a:rPr lang="en-US" dirty="0" err="1"/>
              <a:t>desired_trajectory</a:t>
            </a:r>
            <a:r>
              <a:rPr lang="en-US" dirty="0"/>
              <a:t> into that root space</a:t>
            </a:r>
          </a:p>
        </p:txBody>
      </p:sp>
      <p:sp>
        <p:nvSpPr>
          <p:cNvPr id="4" name="Slide Number Placeholder 3"/>
          <p:cNvSpPr>
            <a:spLocks noGrp="1"/>
          </p:cNvSpPr>
          <p:nvPr>
            <p:ph type="sldNum" sz="quarter" idx="5"/>
          </p:nvPr>
        </p:nvSpPr>
        <p:spPr/>
        <p:txBody>
          <a:bodyPr/>
          <a:lstStyle/>
          <a:p>
            <a:fld id="{80D73431-1CB7-47DA-BE3D-0884F9649835}" type="slidenum">
              <a:rPr lang="en-US" smtClean="0"/>
              <a:t>22</a:t>
            </a:fld>
            <a:endParaRPr lang="en-US"/>
          </a:p>
        </p:txBody>
      </p:sp>
    </p:spTree>
    <p:extLst>
      <p:ext uri="{BB962C8B-B14F-4D97-AF65-F5344CB8AC3E}">
        <p14:creationId xmlns:p14="http://schemas.microsoft.com/office/powerpoint/2010/main" val="4059034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it works.</a:t>
            </a:r>
          </a:p>
          <a:p>
            <a:endParaRPr lang="en-US" dirty="0"/>
          </a:p>
          <a:p>
            <a:r>
              <a:rPr lang="en-US" dirty="0"/>
              <a:t>Player can follow my joypad input very well. </a:t>
            </a:r>
          </a:p>
          <a:p>
            <a:r>
              <a:rPr lang="en-US" dirty="0"/>
              <a:t>However she is not animating correctly.</a:t>
            </a:r>
          </a:p>
        </p:txBody>
      </p:sp>
      <p:sp>
        <p:nvSpPr>
          <p:cNvPr id="4" name="Slide Number Placeholder 3"/>
          <p:cNvSpPr>
            <a:spLocks noGrp="1"/>
          </p:cNvSpPr>
          <p:nvPr>
            <p:ph type="sldNum" sz="quarter" idx="5"/>
          </p:nvPr>
        </p:nvSpPr>
        <p:spPr/>
        <p:txBody>
          <a:bodyPr/>
          <a:lstStyle/>
          <a:p>
            <a:fld id="{80D73431-1CB7-47DA-BE3D-0884F9649835}" type="slidenum">
              <a:rPr lang="en-US" smtClean="0"/>
              <a:t>23</a:t>
            </a:fld>
            <a:endParaRPr lang="en-US"/>
          </a:p>
        </p:txBody>
      </p:sp>
    </p:spTree>
    <p:extLst>
      <p:ext uri="{BB962C8B-B14F-4D97-AF65-F5344CB8AC3E}">
        <p14:creationId xmlns:p14="http://schemas.microsoft.com/office/powerpoint/2010/main" val="78881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52813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we only match the desired trajectory. We also need take pose into consideration.</a:t>
            </a:r>
          </a:p>
          <a:p>
            <a:endParaRPr lang="en-US" dirty="0"/>
          </a:p>
          <a:p>
            <a:r>
              <a:rPr lang="en-US" dirty="0"/>
              <a:t>So what is a pose?</a:t>
            </a:r>
          </a:p>
          <a:p>
            <a:r>
              <a:rPr lang="en-US" dirty="0"/>
              <a:t>A pose is a list of joints information, including position, rotation, velocity, etc.</a:t>
            </a:r>
          </a:p>
          <a:p>
            <a:endParaRPr lang="en-US" dirty="0"/>
          </a:p>
          <a:p>
            <a:r>
              <a:rPr lang="en-US" dirty="0"/>
              <a:t>And the key features for pose matching are: position and velocity.</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265672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measure the distance between 2 trajectories. We can also measure the distance between 2 poses.</a:t>
            </a:r>
          </a:p>
          <a:p>
            <a:endParaRPr lang="en-US" dirty="0"/>
          </a:p>
          <a:p>
            <a:r>
              <a:rPr lang="en-US" dirty="0"/>
              <a:t>For each joint, we can calculate the position distance and velocity distance.</a:t>
            </a:r>
          </a:p>
          <a:p>
            <a:r>
              <a:rPr lang="en-US" dirty="0"/>
              <a:t>Since they’re 2 kinds of units, we need some weight to normalize them.</a:t>
            </a:r>
          </a:p>
          <a:p>
            <a:endParaRPr lang="en-US" dirty="0"/>
          </a:p>
          <a:p>
            <a:r>
              <a:rPr lang="en-US" dirty="0"/>
              <a:t>And pose distance is simply sum up all joints distance.</a:t>
            </a:r>
          </a:p>
          <a:p>
            <a:endParaRPr lang="en-US" dirty="0"/>
          </a:p>
          <a:p>
            <a:r>
              <a:rPr lang="en-US" dirty="0"/>
              <a:t>For performance reason, we don’t want to use all the joints.</a:t>
            </a:r>
          </a:p>
          <a:p>
            <a:r>
              <a:rPr lang="en-US" dirty="0"/>
              <a:t>We just want to use the important joints:</a:t>
            </a:r>
          </a:p>
          <a:p>
            <a:r>
              <a:rPr lang="en-US" dirty="0"/>
              <a:t>For human locomotion, it’s ……</a:t>
            </a:r>
          </a:p>
        </p:txBody>
      </p:sp>
      <p:sp>
        <p:nvSpPr>
          <p:cNvPr id="4" name="Slide Number Placeholder 3"/>
          <p:cNvSpPr>
            <a:spLocks noGrp="1"/>
          </p:cNvSpPr>
          <p:nvPr>
            <p:ph type="sldNum" sz="quarter" idx="5"/>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2385770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3707542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updated cost function.</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2021839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second algorithm: the only difference is we’re adding </a:t>
            </a:r>
            <a:r>
              <a:rPr lang="en-US" dirty="0" err="1"/>
              <a:t>pose_dist</a:t>
            </a:r>
            <a:r>
              <a:rPr lang="en-US" dirty="0"/>
              <a:t> here.</a:t>
            </a:r>
          </a:p>
          <a:p>
            <a:endParaRPr lang="en-US" dirty="0"/>
          </a:p>
          <a:p>
            <a:r>
              <a:rPr lang="en-US" dirty="0"/>
              <a:t>There’s also a weight for trajectory and a weight for pose. </a:t>
            </a:r>
          </a:p>
          <a:p>
            <a:r>
              <a:rPr lang="en-US" dirty="0"/>
              <a:t>You can imagine it’s a slider between [0-1].</a:t>
            </a:r>
          </a:p>
          <a:p>
            <a:r>
              <a:rPr lang="en-US" dirty="0"/>
              <a:t>If it’s closer to 0, it trends to find similar trajectory.</a:t>
            </a:r>
          </a:p>
          <a:p>
            <a:r>
              <a:rPr lang="en-US" dirty="0"/>
              <a:t>If it’s closer to 1, it trends to find similar pose.</a:t>
            </a:r>
          </a:p>
        </p:txBody>
      </p:sp>
      <p:sp>
        <p:nvSpPr>
          <p:cNvPr id="4" name="Slide Number Placeholder 3"/>
          <p:cNvSpPr>
            <a:spLocks noGrp="1"/>
          </p:cNvSpPr>
          <p:nvPr>
            <p:ph type="sldNum" sz="quarter" idx="5"/>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307418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original topic: motion matching.</a:t>
            </a:r>
          </a:p>
          <a:p>
            <a:r>
              <a:rPr lang="en-US" dirty="0"/>
              <a:t>First let’s see what motion matching can do:</a:t>
            </a:r>
          </a:p>
          <a:p>
            <a:endParaRPr lang="en-US" dirty="0"/>
          </a:p>
          <a:p>
            <a:r>
              <a:rPr lang="en-US" dirty="0"/>
              <a:t>The last of Us Part 2 is a over the shoulder shooter game. </a:t>
            </a:r>
          </a:p>
          <a:p>
            <a:r>
              <a:rPr lang="en-US" dirty="0"/>
              <a:t>Player is always strafing, and she is always facing towards camera direction.</a:t>
            </a:r>
          </a:p>
          <a:p>
            <a:endParaRPr lang="en-US" dirty="0"/>
          </a:p>
          <a:p>
            <a:r>
              <a:rPr lang="en-US" dirty="0"/>
              <a:t>This video demonstrates how strafe locomotion works.</a:t>
            </a:r>
          </a:p>
          <a:p>
            <a:r>
              <a:rPr lang="en-US" dirty="0"/>
              <a:t>I am controlling Ellie using joystick to move her around and change direction a lot.</a:t>
            </a:r>
          </a:p>
          <a:p>
            <a:r>
              <a:rPr lang="en-US" dirty="0"/>
              <a:t>I can feel she is very responsive.</a:t>
            </a:r>
          </a:p>
          <a:p>
            <a:r>
              <a:rPr lang="en-US" dirty="0"/>
              <a:t>And also you will notice she does foot planting and weight shifting when changing direction.</a:t>
            </a:r>
          </a:p>
          <a:p>
            <a:r>
              <a:rPr lang="en-US" dirty="0"/>
              <a:t>Looks pretty nice.</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few days playing with these numbers, here’s some pose weights for player locomotion set.</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441452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weights for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3225311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result of second algorithm.</a:t>
            </a:r>
          </a:p>
          <a:p>
            <a:endParaRPr lang="en-US" dirty="0"/>
          </a:p>
          <a:p>
            <a:r>
              <a:rPr lang="en-US" dirty="0"/>
              <a:t>It feels very responsive. She also does foot planting, body weight shifting. Looks very promising.  </a:t>
            </a:r>
          </a:p>
          <a:p>
            <a:endParaRPr lang="en-US" dirty="0"/>
          </a:p>
          <a:p>
            <a:r>
              <a:rPr lang="en-US" dirty="0"/>
              <a:t>Are we done? Can we ship with this?</a:t>
            </a:r>
          </a:p>
        </p:txBody>
      </p:sp>
      <p:sp>
        <p:nvSpPr>
          <p:cNvPr id="4" name="Slide Number Placeholder 3"/>
          <p:cNvSpPr>
            <a:spLocks noGrp="1"/>
          </p:cNvSpPr>
          <p:nvPr>
            <p:ph type="sldNum" sz="quarter" idx="5"/>
          </p:nvPr>
        </p:nvSpPr>
        <p:spPr/>
        <p:txBody>
          <a:bodyPr/>
          <a:lstStyle/>
          <a:p>
            <a:fld id="{80D73431-1CB7-47DA-BE3D-0884F9649835}" type="slidenum">
              <a:rPr lang="en-US" smtClean="0"/>
              <a:t>32</a:t>
            </a:fld>
            <a:endParaRPr lang="en-US"/>
          </a:p>
        </p:txBody>
      </p:sp>
    </p:spTree>
    <p:extLst>
      <p:ext uri="{BB962C8B-B14F-4D97-AF65-F5344CB8AC3E}">
        <p14:creationId xmlns:p14="http://schemas.microsoft.com/office/powerpoint/2010/main" val="1599525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profiling a little bit:</a:t>
            </a:r>
          </a:p>
          <a:p>
            <a:endParaRPr lang="en-US" dirty="0"/>
          </a:p>
          <a:p>
            <a:r>
              <a:rPr lang="en-US" dirty="0"/>
              <a:t>It’s a loop of 8000 iterations, it will take about 3ms for one core using SIMD.</a:t>
            </a:r>
          </a:p>
          <a:p>
            <a:endParaRPr lang="en-US" dirty="0"/>
          </a:p>
          <a:p>
            <a:r>
              <a:rPr lang="en-US" dirty="0"/>
              <a:t>If it’s even distributed on 6 cores, each core takes 0.5ms. </a:t>
            </a:r>
          </a:p>
          <a:p>
            <a:r>
              <a:rPr lang="en-US" dirty="0"/>
              <a:t>And this is just for one character. We have up to 16 </a:t>
            </a:r>
            <a:r>
              <a:rPr lang="en-US" dirty="0" err="1"/>
              <a:t>npcs</a:t>
            </a:r>
            <a:r>
              <a:rPr lang="en-US" dirty="0"/>
              <a:t> running at the same time.</a:t>
            </a:r>
          </a:p>
          <a:p>
            <a:endParaRPr lang="en-US" dirty="0"/>
          </a:p>
          <a:p>
            <a:r>
              <a:rPr lang="en-US" dirty="0"/>
              <a:t>It’s just too slow.</a:t>
            </a:r>
          </a:p>
        </p:txBody>
      </p:sp>
      <p:sp>
        <p:nvSpPr>
          <p:cNvPr id="4" name="Slide Number Placeholder 3"/>
          <p:cNvSpPr>
            <a:spLocks noGrp="1"/>
          </p:cNvSpPr>
          <p:nvPr>
            <p:ph type="sldNum" sz="quarter" idx="5"/>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2297476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need to solve the performance issue.</a:t>
            </a:r>
          </a:p>
          <a:p>
            <a:endParaRPr lang="en-US" dirty="0"/>
          </a:p>
          <a:p>
            <a:r>
              <a:rPr lang="en-US" dirty="0"/>
              <a:t>We all know brute force search all candidate poses is bad.</a:t>
            </a:r>
          </a:p>
          <a:p>
            <a:r>
              <a:rPr lang="en-US" dirty="0"/>
              <a:t>So what can we do?</a:t>
            </a:r>
          </a:p>
          <a:p>
            <a:endParaRPr lang="en-US" dirty="0"/>
          </a:p>
          <a:p>
            <a:r>
              <a:rPr lang="en-US" dirty="0"/>
              <a:t>Look at the algorithm, we can easily find each iteration is independent of others.</a:t>
            </a:r>
          </a:p>
          <a:p>
            <a:r>
              <a:rPr lang="en-US" dirty="0"/>
              <a:t>It seems we can easily run the search algorithm on GPU.</a:t>
            </a:r>
          </a:p>
          <a:p>
            <a:r>
              <a:rPr lang="en-US" dirty="0"/>
              <a:t>We just need write a computer shader to calculate the cost function.</a:t>
            </a:r>
          </a:p>
          <a:p>
            <a:r>
              <a:rPr lang="en-US" dirty="0"/>
              <a:t>Another compute shader to reduce and find the pose with lowest cost.</a:t>
            </a:r>
          </a:p>
          <a:p>
            <a:endParaRPr lang="en-US" dirty="0"/>
          </a:p>
          <a:p>
            <a:r>
              <a:rPr lang="en-US" dirty="0"/>
              <a:t>Kick compute job onto</a:t>
            </a:r>
            <a:r>
              <a:rPr lang="en-US" baseline="0" dirty="0"/>
              <a:t> GPU and wait for its result has undetermined latency:</a:t>
            </a:r>
          </a:p>
          <a:p>
            <a:r>
              <a:rPr lang="en-US" baseline="0" dirty="0"/>
              <a:t>We have many other compute jobs running at the same time. </a:t>
            </a:r>
          </a:p>
          <a:p>
            <a:r>
              <a:rPr lang="en-US" baseline="0" dirty="0"/>
              <a:t>For example:</a:t>
            </a:r>
          </a:p>
          <a:p>
            <a:pPr marL="228600" indent="-228600">
              <a:buAutoNum type="arabicParenR"/>
            </a:pPr>
            <a:r>
              <a:rPr lang="en-US" baseline="0" dirty="0"/>
              <a:t>mesh </a:t>
            </a:r>
            <a:r>
              <a:rPr lang="en-US" baseline="0" dirty="0" err="1"/>
              <a:t>raycaster</a:t>
            </a:r>
            <a:r>
              <a:rPr lang="en-US" baseline="0" dirty="0"/>
              <a:t>: we shoot a bunch rays to </a:t>
            </a:r>
            <a:r>
              <a:rPr lang="en-US" baseline="0" dirty="0" err="1"/>
              <a:t>renderable</a:t>
            </a:r>
            <a:r>
              <a:rPr lang="en-US" baseline="0" dirty="0"/>
              <a:t> geometry. It’s for bullet decal, blood effect, character feet IK, etc.</a:t>
            </a:r>
          </a:p>
          <a:p>
            <a:pPr marL="228600" indent="-228600">
              <a:buAutoNum type="arabicParenR"/>
            </a:pPr>
            <a:r>
              <a:rPr lang="en-US" baseline="0" dirty="0"/>
              <a:t>AI exposure map: It’s shooting rays from </a:t>
            </a:r>
            <a:r>
              <a:rPr lang="en-US" baseline="0" dirty="0" err="1"/>
              <a:t>Npc’s</a:t>
            </a:r>
            <a:r>
              <a:rPr lang="en-US" baseline="0" dirty="0"/>
              <a:t> eyes to area around player. So we know what area around player is exposed to enemy. </a:t>
            </a:r>
          </a:p>
          <a:p>
            <a:pPr marL="0" indent="0">
              <a:buNone/>
            </a:pPr>
            <a:r>
              <a:rPr lang="en-US" baseline="0" dirty="0"/>
              <a:t>Buddy </a:t>
            </a:r>
            <a:r>
              <a:rPr lang="en-US" baseline="0" dirty="0" err="1"/>
              <a:t>Npc</a:t>
            </a:r>
            <a:r>
              <a:rPr lang="en-US" baseline="0" dirty="0"/>
              <a:t> can use that to plan a safe path without being noticed by enemy.</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those compute jobs are kicked this frame, but we use the results next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MM must finish as soon as possible because low level animation system is wait for which </a:t>
            </a:r>
            <a:r>
              <a:rPr lang="en-US" baseline="0" dirty="0" err="1"/>
              <a:t>anim</a:t>
            </a:r>
            <a:r>
              <a:rPr lang="en-US" baseline="0" dirty="0"/>
              <a:t> to play.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can’t wait a frame.</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learn the data a bit.</a:t>
            </a:r>
          </a:p>
          <a:p>
            <a:endParaRPr lang="en-US" dirty="0"/>
          </a:p>
          <a:p>
            <a:r>
              <a:rPr lang="en-US" dirty="0" err="1"/>
              <a:t>Npc</a:t>
            </a:r>
            <a:r>
              <a:rPr lang="en-US" dirty="0"/>
              <a:t> has the same dimension.</a:t>
            </a:r>
          </a:p>
        </p:txBody>
      </p:sp>
      <p:sp>
        <p:nvSpPr>
          <p:cNvPr id="4" name="Slide Number Placeholder 3"/>
          <p:cNvSpPr>
            <a:spLocks noGrp="1"/>
          </p:cNvSpPr>
          <p:nvPr>
            <p:ph type="sldNum" sz="quarter" idx="10"/>
          </p:nvPr>
        </p:nvSpPr>
        <p:spPr/>
        <p:txBody>
          <a:bodyPr/>
          <a:lstStyle/>
          <a:p>
            <a:fld id="{80D73431-1CB7-47DA-BE3D-0884F9649835}" type="slidenum">
              <a:rPr lang="en-US" smtClean="0"/>
              <a:t>36</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Plot the data:</a:t>
            </a:r>
          </a:p>
          <a:p>
            <a:r>
              <a:rPr lang="en-US" altLang="zh-CN" dirty="0"/>
              <a:t>There’re 8866 poses total.</a:t>
            </a:r>
          </a:p>
          <a:p>
            <a:endParaRPr lang="en-US" altLang="zh-CN" dirty="0"/>
          </a:p>
          <a:p>
            <a:r>
              <a:rPr lang="en-US" altLang="zh-CN" dirty="0"/>
              <a:t>Each point on this graph represents a combined pose/trajectory vector we just talked about, which is</a:t>
            </a:r>
            <a:r>
              <a:rPr lang="en-US" altLang="zh-CN" baseline="0" dirty="0"/>
              <a:t> 61dimension vector.</a:t>
            </a:r>
          </a:p>
          <a:p>
            <a:r>
              <a:rPr lang="en-US" altLang="zh-CN" baseline="0" dirty="0"/>
              <a:t>It’s very important so I will repeat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Each point here represents a combined pose/trajectory vector, which is</a:t>
            </a:r>
            <a:r>
              <a:rPr lang="en-US" altLang="zh-CN" baseline="0" dirty="0"/>
              <a:t> 61dimension vector.</a:t>
            </a:r>
          </a:p>
          <a:p>
            <a:endParaRPr lang="en-US" altLang="zh-CN" baseline="0" dirty="0"/>
          </a:p>
          <a:p>
            <a:r>
              <a:rPr lang="en-US" altLang="zh-CN" baseline="0" dirty="0"/>
              <a:t>It’s a high dimension vector we can’t directly plot it.</a:t>
            </a:r>
          </a:p>
          <a:p>
            <a:endParaRPr lang="en-US" altLang="zh-CN" dirty="0"/>
          </a:p>
          <a:p>
            <a:r>
              <a:rPr lang="en-US" altLang="zh-CN" baseline="0" dirty="0"/>
              <a:t>For visualization purpose, u</a:t>
            </a:r>
            <a:r>
              <a:rPr lang="en-US" altLang="zh-CN" dirty="0"/>
              <a:t>se PCA to reduce dimension</a:t>
            </a:r>
            <a:r>
              <a:rPr lang="en-US" altLang="zh-CN" baseline="0" dirty="0"/>
              <a:t> to 3 so I can plot them using 3D space.</a:t>
            </a:r>
          </a:p>
          <a:p>
            <a:endParaRPr lang="en-US" altLang="zh-CN" baseline="0" dirty="0"/>
          </a:p>
          <a:p>
            <a:r>
              <a:rPr lang="en-US" altLang="zh-CN" baseline="0" dirty="0"/>
              <a:t>What do we learn from this?</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here is similar trajectories and poses trend to be close.</a:t>
            </a:r>
          </a:p>
          <a:p>
            <a:br>
              <a:rPr lang="en-US" dirty="0"/>
            </a:br>
            <a:endParaRPr lang="en-US" dirty="0"/>
          </a:p>
          <a:p>
            <a:r>
              <a:rPr lang="en-US" dirty="0"/>
              <a:t>The center points are idle poses.</a:t>
            </a:r>
          </a:p>
          <a:p>
            <a:endParaRPr lang="en-US" dirty="0"/>
          </a:p>
          <a:p>
            <a:r>
              <a:rPr lang="en-US" dirty="0"/>
              <a:t>Explain running poses, walking poses.</a:t>
            </a:r>
          </a:p>
          <a:p>
            <a:endParaRPr lang="en-US" dirty="0"/>
          </a:p>
          <a:p>
            <a:endParaRPr lang="en-US" dirty="0"/>
          </a:p>
          <a:p>
            <a:r>
              <a:rPr lang="en-US" dirty="0"/>
              <a:t>From that: we know It’s a waste to search poses/trajectories which are far from desired pose/trajectory.</a:t>
            </a:r>
          </a:p>
          <a:p>
            <a:endParaRPr lang="en-US" dirty="0"/>
          </a:p>
          <a:p>
            <a:r>
              <a:rPr lang="en-US" dirty="0"/>
              <a:t>For example:</a:t>
            </a:r>
          </a:p>
          <a:p>
            <a:r>
              <a:rPr lang="en-US" dirty="0"/>
              <a:t>If</a:t>
            </a:r>
            <a:r>
              <a:rPr lang="en-US" baseline="0" dirty="0"/>
              <a:t> my character wants to move to right, we only want to search moving right trajectories. </a:t>
            </a:r>
          </a:p>
          <a:p>
            <a:r>
              <a:rPr lang="en-US" baseline="0" dirty="0"/>
              <a:t>There’s no point to search idle poses, moving backward or forward trajectories. They’re too far away.</a:t>
            </a:r>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38</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similar pose/trajectories are closer, so we can use some clustering algorithm to group them.</a:t>
            </a:r>
          </a:p>
          <a:p>
            <a:r>
              <a:rPr lang="en-US" dirty="0"/>
              <a:t>I am using </a:t>
            </a:r>
            <a:r>
              <a:rPr lang="en-US" dirty="0" err="1"/>
              <a:t>KMean</a:t>
            </a:r>
            <a:r>
              <a:rPr lang="en-US" dirty="0"/>
              <a:t> algorithm here, it’s very simple and fast.  After that, we see one color means one cluster.</a:t>
            </a:r>
          </a:p>
          <a:p>
            <a:endParaRPr lang="en-US" dirty="0"/>
          </a:p>
          <a:p>
            <a:r>
              <a:rPr lang="en-US" dirty="0"/>
              <a:t>I will say this clustering algorithm is the core of MM.</a:t>
            </a:r>
          </a:p>
          <a:p>
            <a:r>
              <a:rPr lang="en-US" dirty="0"/>
              <a:t>Given an input, traditional locomotion system requires programmer or animator to hardcode a list of candidate animations.</a:t>
            </a:r>
          </a:p>
          <a:p>
            <a:r>
              <a:rPr lang="en-US" dirty="0"/>
              <a:t>For example:</a:t>
            </a:r>
          </a:p>
          <a:p>
            <a:r>
              <a:rPr lang="en-US" dirty="0"/>
              <a:t>If character needs turn right, programmer needs to hardcode a list of turn right animations and pick the best one based on input.</a:t>
            </a:r>
          </a:p>
          <a:p>
            <a:endParaRPr lang="en-US" dirty="0"/>
          </a:p>
          <a:p>
            <a:r>
              <a:rPr lang="en-US" dirty="0"/>
              <a:t>Here the clustering algorithm is doing exactly the same thing. But it’s automatic by learning the similarity of the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39</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familiar with K-means algorithm. </a:t>
            </a:r>
          </a:p>
          <a:p>
            <a:r>
              <a:rPr lang="en-US" dirty="0"/>
              <a:t>Here’s a quick summary:</a:t>
            </a:r>
          </a:p>
          <a:p>
            <a:endParaRPr lang="en-US" dirty="0"/>
          </a:p>
          <a:p>
            <a:r>
              <a:rPr lang="en-US" dirty="0"/>
              <a:t>Start with some random points as cluster centers.</a:t>
            </a:r>
          </a:p>
          <a:p>
            <a:r>
              <a:rPr lang="en-US" dirty="0"/>
              <a:t>For each iteration, for each point, calculate the distance between that point with cluster centers and assign the point to the closest cluster.</a:t>
            </a:r>
          </a:p>
          <a:p>
            <a:r>
              <a:rPr lang="en-US" dirty="0"/>
              <a:t>Then update the cluster center by calculating the mean.</a:t>
            </a:r>
          </a:p>
          <a:p>
            <a:endParaRPr lang="en-US" dirty="0"/>
          </a:p>
          <a:p>
            <a:r>
              <a:rPr lang="en-US" dirty="0"/>
              <a:t>Continue this iteration </a:t>
            </a:r>
            <a:r>
              <a:rPr lang="en-US"/>
              <a:t>until it’s converged</a:t>
            </a:r>
            <a:r>
              <a:rPr lang="en-US" dirty="0"/>
              <a:t>.</a:t>
            </a:r>
          </a:p>
        </p:txBody>
      </p:sp>
      <p:sp>
        <p:nvSpPr>
          <p:cNvPr id="4" name="Slide Number Placeholder 3"/>
          <p:cNvSpPr>
            <a:spLocks noGrp="1"/>
          </p:cNvSpPr>
          <p:nvPr>
            <p:ph type="sldNum" sz="quarter" idx="5"/>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1600300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motion matching can work with non strafing locomotion and </a:t>
            </a:r>
            <a:r>
              <a:rPr lang="en-US" dirty="0" err="1"/>
              <a:t>Npc</a:t>
            </a:r>
            <a:r>
              <a:rPr lang="en-US" dirty="0"/>
              <a:t> too.</a:t>
            </a:r>
          </a:p>
          <a:p>
            <a:r>
              <a:rPr lang="en-US" dirty="0"/>
              <a:t>This is Buddy </a:t>
            </a:r>
            <a:r>
              <a:rPr lang="en-US" dirty="0" err="1"/>
              <a:t>Npc</a:t>
            </a:r>
            <a:r>
              <a:rPr lang="en-US" dirty="0"/>
              <a:t> Dina. I am using mouse to move her around.</a:t>
            </a:r>
          </a:p>
          <a:p>
            <a:r>
              <a:rPr lang="en-US" dirty="0"/>
              <a:t>You will notice foot planting, weight shifting when she changes direction too.</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clusters, the next step is to build a bounding sphere for each one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the desired trajectory is this black dot.</a:t>
            </a:r>
          </a:p>
          <a:p>
            <a:endParaRPr lang="en-US" dirty="0"/>
          </a:p>
          <a:p>
            <a:r>
              <a:rPr lang="en-US" dirty="0"/>
              <a:t>For example, the black point is the desired trajectory. We can see it’s in pink and orange cluster’s bounding sphere.</a:t>
            </a:r>
          </a:p>
          <a:p>
            <a:r>
              <a:rPr lang="en-US" dirty="0"/>
              <a:t>We only need run search algorithm in these 2 clusters. We don’t need search those faraway clusters.</a:t>
            </a:r>
          </a:p>
          <a:p>
            <a:endParaRPr lang="en-US" dirty="0"/>
          </a:p>
          <a:p>
            <a:r>
              <a:rPr lang="en-US" dirty="0"/>
              <a:t>This will greatly reduce the search space.</a:t>
            </a:r>
          </a:p>
        </p:txBody>
      </p:sp>
      <p:sp>
        <p:nvSpPr>
          <p:cNvPr id="4" name="Slide Number Placeholder 3"/>
          <p:cNvSpPr>
            <a:spLocks noGrp="1"/>
          </p:cNvSpPr>
          <p:nvPr>
            <p:ph type="sldNum" sz="quarter" idx="5"/>
          </p:nvPr>
        </p:nvSpPr>
        <p:spPr/>
        <p:txBody>
          <a:bodyPr/>
          <a:lstStyle/>
          <a:p>
            <a:fld id="{80D73431-1CB7-47DA-BE3D-0884F9649835}" type="slidenum">
              <a:rPr lang="en-US" smtClean="0"/>
              <a:t>41</a:t>
            </a:fld>
            <a:endParaRPr lang="en-US"/>
          </a:p>
        </p:txBody>
      </p:sp>
    </p:spTree>
    <p:extLst>
      <p:ext uri="{BB962C8B-B14F-4D97-AF65-F5344CB8AC3E}">
        <p14:creationId xmlns:p14="http://schemas.microsoft.com/office/powerpoint/2010/main" val="3540872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and building bound spheres are done offline.</a:t>
            </a:r>
          </a:p>
          <a:p>
            <a:endParaRPr lang="en-US" dirty="0"/>
          </a:p>
          <a:p>
            <a:r>
              <a:rPr lang="en-US" dirty="0"/>
              <a:t>This is the new run time code.</a:t>
            </a:r>
          </a:p>
          <a:p>
            <a:r>
              <a:rPr lang="en-US" dirty="0"/>
              <a:t>It first iterates through number of clusters and find the desired trajectory is in the bound sphere.</a:t>
            </a:r>
          </a:p>
          <a:p>
            <a:r>
              <a:rPr lang="en-US" dirty="0"/>
              <a:t>Skip those cluster which is far away.</a:t>
            </a:r>
          </a:p>
          <a:p>
            <a:endParaRPr lang="en-US" dirty="0"/>
          </a:p>
          <a:p>
            <a:r>
              <a:rPr lang="en-US" dirty="0"/>
              <a:t>Then the rest is the same as previous algorithm.</a:t>
            </a:r>
          </a:p>
        </p:txBody>
      </p:sp>
      <p:sp>
        <p:nvSpPr>
          <p:cNvPr id="4" name="Slide Number Placeholder 3"/>
          <p:cNvSpPr>
            <a:spLocks noGrp="1"/>
          </p:cNvSpPr>
          <p:nvPr>
            <p:ph type="sldNum" sz="quarter" idx="10"/>
          </p:nvPr>
        </p:nvSpPr>
        <p:spPr/>
        <p:txBody>
          <a:bodyPr/>
          <a:lstStyle/>
          <a:p>
            <a:fld id="{80D73431-1CB7-47DA-BE3D-0884F9649835}" type="slidenum">
              <a:rPr lang="en-US" smtClean="0"/>
              <a:t>42</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distribute it on multiple cores and use SIMD.</a:t>
            </a:r>
          </a:p>
          <a:p>
            <a:endParaRPr lang="en-US" dirty="0"/>
          </a:p>
          <a:p>
            <a:r>
              <a:rPr lang="en-US" dirty="0"/>
              <a:t>This is the final result, it takes 0.03ms for each core.</a:t>
            </a:r>
          </a:p>
          <a:p>
            <a:endParaRPr lang="en-US" dirty="0"/>
          </a:p>
          <a:p>
            <a:r>
              <a:rPr lang="en-US" dirty="0"/>
              <a:t>For </a:t>
            </a:r>
            <a:r>
              <a:rPr lang="en-US" dirty="0" err="1"/>
              <a:t>npc</a:t>
            </a:r>
            <a:r>
              <a:rPr lang="en-US" dirty="0"/>
              <a:t>, it takes less because they have less poses in each cluster.</a:t>
            </a:r>
          </a:p>
          <a:p>
            <a:endParaRPr lang="en-US" dirty="0"/>
          </a:p>
          <a:p>
            <a:r>
              <a:rPr lang="en-US" dirty="0"/>
              <a:t>Now we don’t have any problem running 1 player + 16 </a:t>
            </a:r>
            <a:r>
              <a:rPr lang="en-US" dirty="0" err="1"/>
              <a:t>npcs</a:t>
            </a:r>
            <a:r>
              <a:rPr lang="en-US" dirty="0"/>
              <a:t> at the same time. </a:t>
            </a:r>
          </a:p>
          <a:p>
            <a:r>
              <a:rPr lang="en-US" dirty="0"/>
              <a:t>Other system becomes the bottleneck, like path finding, which is more expensive than MM.</a:t>
            </a:r>
          </a:p>
        </p:txBody>
      </p:sp>
      <p:sp>
        <p:nvSpPr>
          <p:cNvPr id="4" name="Slide Number Placeholder 3"/>
          <p:cNvSpPr>
            <a:spLocks noGrp="1"/>
          </p:cNvSpPr>
          <p:nvPr>
            <p:ph type="sldNum" sz="quarter" idx="5"/>
          </p:nvPr>
        </p:nvSpPr>
        <p:spPr/>
        <p:txBody>
          <a:bodyPr/>
          <a:lstStyle/>
          <a:p>
            <a:fld id="{80D73431-1CB7-47DA-BE3D-0884F9649835}" type="slidenum">
              <a:rPr lang="en-US" smtClean="0"/>
              <a:t>43</a:t>
            </a:fld>
            <a:endParaRPr lang="en-US"/>
          </a:p>
        </p:txBody>
      </p:sp>
    </p:spTree>
    <p:extLst>
      <p:ext uri="{BB962C8B-B14F-4D97-AF65-F5344CB8AC3E}">
        <p14:creationId xmlns:p14="http://schemas.microsoft.com/office/powerpoint/2010/main" val="330691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other optimization idea?</a:t>
            </a:r>
          </a:p>
          <a:p>
            <a:endParaRPr lang="en-US" dirty="0"/>
          </a:p>
          <a:p>
            <a:r>
              <a:rPr lang="en-US" dirty="0"/>
              <a:t>We use </a:t>
            </a:r>
            <a:r>
              <a:rPr lang="en-US" dirty="0" err="1"/>
              <a:t>Kmean</a:t>
            </a:r>
            <a:r>
              <a:rPr lang="en-US" dirty="0"/>
              <a:t>, Ubisoft Toronto says they use </a:t>
            </a:r>
            <a:r>
              <a:rPr lang="en-US" dirty="0" err="1"/>
              <a:t>Kd</a:t>
            </a:r>
            <a:r>
              <a:rPr lang="en-US" dirty="0"/>
              <a:t>-tree to cluster.</a:t>
            </a:r>
          </a:p>
          <a:p>
            <a:r>
              <a:rPr lang="en-US" dirty="0"/>
              <a:t>We didn’t try that because </a:t>
            </a:r>
            <a:r>
              <a:rPr lang="en-US" dirty="0" err="1"/>
              <a:t>kmeans</a:t>
            </a:r>
            <a:r>
              <a:rPr lang="en-US" dirty="0"/>
              <a:t> already solve the problem.</a:t>
            </a:r>
          </a:p>
          <a:p>
            <a:endParaRPr lang="en-US" dirty="0"/>
          </a:p>
          <a:p>
            <a:r>
              <a:rPr lang="en-US" dirty="0"/>
              <a:t>If I have time, I would like to implement </a:t>
            </a:r>
            <a:r>
              <a:rPr lang="en-US" dirty="0" err="1"/>
              <a:t>Kd</a:t>
            </a:r>
            <a:r>
              <a:rPr lang="en-US" dirty="0"/>
              <a:t>-tree so I can compare the performance difference.</a:t>
            </a:r>
          </a:p>
          <a:p>
            <a:endParaRPr lang="en-US" dirty="0"/>
          </a:p>
          <a:p>
            <a:r>
              <a:rPr lang="en-US" dirty="0"/>
              <a:t>People says </a:t>
            </a:r>
            <a:r>
              <a:rPr lang="en-US" dirty="0" err="1"/>
              <a:t>Kdtree</a:t>
            </a:r>
            <a:r>
              <a:rPr lang="en-US" dirty="0"/>
              <a:t> doesn’t perform well if dimension is big. We do have high dimension vector so it’s interesting to see the result.</a:t>
            </a:r>
          </a:p>
          <a:p>
            <a:r>
              <a:rPr lang="en-US" dirty="0"/>
              <a:t>If that’s true, maybe we can try use PCA to reduce dimension first, just like we plot the data.</a:t>
            </a:r>
          </a:p>
        </p:txBody>
      </p:sp>
      <p:sp>
        <p:nvSpPr>
          <p:cNvPr id="4" name="Slide Number Placeholder 3"/>
          <p:cNvSpPr>
            <a:spLocks noGrp="1"/>
          </p:cNvSpPr>
          <p:nvPr>
            <p:ph type="sldNum" sz="quarter" idx="5"/>
          </p:nvPr>
        </p:nvSpPr>
        <p:spPr/>
        <p:txBody>
          <a:bodyPr/>
          <a:lstStyle/>
          <a:p>
            <a:fld id="{80D73431-1CB7-47DA-BE3D-0884F9649835}" type="slidenum">
              <a:rPr lang="en-US" smtClean="0"/>
              <a:t>44</a:t>
            </a:fld>
            <a:endParaRPr lang="en-US"/>
          </a:p>
        </p:txBody>
      </p:sp>
    </p:spTree>
    <p:extLst>
      <p:ext uri="{BB962C8B-B14F-4D97-AF65-F5344CB8AC3E}">
        <p14:creationId xmlns:p14="http://schemas.microsoft.com/office/powerpoint/2010/main" val="2657437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What else do we need?</a:t>
            </a:r>
          </a:p>
          <a:p>
            <a:pPr marL="0" indent="0">
              <a:buNone/>
            </a:pPr>
            <a:endParaRPr lang="en-US" baseline="0" dirty="0"/>
          </a:p>
          <a:p>
            <a:pPr marL="0" indent="0">
              <a:buNone/>
            </a:pPr>
            <a:r>
              <a:rPr lang="en-US" baseline="0" dirty="0"/>
              <a:t>We need think about a question, whether to use root motion to move character or simply by procedural curve.</a:t>
            </a:r>
          </a:p>
          <a:p>
            <a:pPr marL="228600" indent="-228600">
              <a:buAutoNum type="arabicParenR"/>
            </a:pPr>
            <a:r>
              <a:rPr lang="en-US" baseline="0" dirty="0"/>
              <a:t>TLOU2 uses root motion to drive character’s movement so we can achieve most grounded quality. Some other games has less animation requirement can just use procedural speed to move the character. And MM just tries to do best match.</a:t>
            </a:r>
          </a:p>
          <a:p>
            <a:pPr marL="228600" indent="-228600">
              <a:buAutoNum type="arabicParenR"/>
            </a:pPr>
            <a:endParaRPr lang="en-US" baseline="0" dirty="0"/>
          </a:p>
          <a:p>
            <a:pPr marL="228600" indent="-228600">
              <a:buAutoNum type="arabicParenR"/>
            </a:pPr>
            <a:r>
              <a:rPr lang="en-US" baseline="0" dirty="0"/>
              <a:t>2</a:t>
            </a:r>
            <a:r>
              <a:rPr lang="en-US" baseline="30000" dirty="0"/>
              <a:t>nd</a:t>
            </a:r>
            <a:r>
              <a:rPr lang="en-US" baseline="0" dirty="0"/>
              <a:t> is: … Because there’s no animation will perfect match the desired trajectory, we need procedurally rotate the character to match the trajectory. This is extremely important for AI characters to follow the path.</a:t>
            </a:r>
          </a:p>
          <a:p>
            <a:pPr marL="228600" indent="-228600">
              <a:buAutoNum type="arabicParenR"/>
            </a:pPr>
            <a:endParaRPr lang="en-US" baseline="0" dirty="0"/>
          </a:p>
          <a:p>
            <a:pPr marL="228600" indent="-228600">
              <a:buAutoNum type="arabicParenR"/>
            </a:pPr>
            <a:r>
              <a:rPr lang="en-US" baseline="0" dirty="0"/>
              <a:t>3</a:t>
            </a:r>
            <a:r>
              <a:rPr lang="en-US" baseline="30000" dirty="0"/>
              <a:t>rd</a:t>
            </a:r>
            <a:r>
              <a:rPr lang="en-US" baseline="0" dirty="0"/>
              <a:t> is: . This will make character movement speed feel smooth.</a:t>
            </a:r>
          </a:p>
          <a:p>
            <a:pPr marL="228600" indent="-228600">
              <a:buAutoNum type="arabicParenR"/>
            </a:pPr>
            <a:endParaRPr lang="en-US" baseline="0" dirty="0"/>
          </a:p>
          <a:p>
            <a:pPr marL="228600" indent="-228600">
              <a:buAutoNum type="arabicParenR"/>
            </a:pPr>
            <a:r>
              <a:rPr lang="en-US" baseline="0" dirty="0"/>
              <a:t>4</a:t>
            </a:r>
            <a:r>
              <a:rPr lang="en-US" baseline="30000" dirty="0"/>
              <a:t>th</a:t>
            </a:r>
            <a:r>
              <a:rPr lang="en-US" baseline="0" dirty="0"/>
              <a:t> is Foot pinning IK. We need evaluate ankle speed in world space. It’s below certain threshold, it should be pinned on the ground. </a:t>
            </a:r>
          </a:p>
          <a:p>
            <a:pPr marL="0" indent="0">
              <a:buNone/>
            </a:pPr>
            <a:r>
              <a:rPr lang="en-US" baseline="0" dirty="0"/>
              <a:t>It fixes the foot sliding during procedural rotation and animation blending. A 2 bone IK should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45</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let’s see the result.</a:t>
            </a:r>
          </a:p>
        </p:txBody>
      </p:sp>
      <p:sp>
        <p:nvSpPr>
          <p:cNvPr id="4" name="Slide Number Placeholder 3"/>
          <p:cNvSpPr>
            <a:spLocks noGrp="1"/>
          </p:cNvSpPr>
          <p:nvPr>
            <p:ph type="sldNum" sz="quarter" idx="5"/>
          </p:nvPr>
        </p:nvSpPr>
        <p:spPr/>
        <p:txBody>
          <a:bodyPr/>
          <a:lstStyle/>
          <a:p>
            <a:fld id="{80D73431-1CB7-47DA-BE3D-0884F9649835}" type="slidenum">
              <a:rPr lang="en-US" smtClean="0"/>
              <a:t>46</a:t>
            </a:fld>
            <a:endParaRPr lang="en-US"/>
          </a:p>
        </p:txBody>
      </p:sp>
    </p:spTree>
    <p:extLst>
      <p:ext uri="{BB962C8B-B14F-4D97-AF65-F5344CB8AC3E}">
        <p14:creationId xmlns:p14="http://schemas.microsoft.com/office/powerpoint/2010/main" val="2980351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are using MM for locomotion, how about other movement system?</a:t>
            </a:r>
          </a:p>
          <a:p>
            <a:endParaRPr lang="en-US" dirty="0"/>
          </a:p>
          <a:p>
            <a:r>
              <a:rPr lang="en-US" dirty="0"/>
              <a:t>MM fits locomotion very well.</a:t>
            </a:r>
          </a:p>
          <a:p>
            <a:r>
              <a:rPr lang="en-US" dirty="0"/>
              <a:t>But the same principle can be applied to other types of movements.</a:t>
            </a:r>
          </a:p>
          <a:p>
            <a:r>
              <a:rPr lang="en-US" dirty="0"/>
              <a:t>We use it for aiming gun, swimming, push dumpsters, horses and dogs, etc.</a:t>
            </a:r>
          </a:p>
          <a:p>
            <a:r>
              <a:rPr lang="en-US" dirty="0"/>
              <a:t>There’re many cool videos demonstrating we mocap horse and dog, if you are interested.</a:t>
            </a:r>
          </a:p>
          <a:p>
            <a:endParaRPr lang="en-US" dirty="0"/>
          </a:p>
          <a:p>
            <a:r>
              <a:rPr lang="en-US" dirty="0"/>
              <a:t>Think about what’s the important features of a system?</a:t>
            </a:r>
          </a:p>
          <a:p>
            <a:r>
              <a:rPr lang="en-US" dirty="0"/>
              <a:t>If you want to use MM for climbing, probably the most important joints will be hands instead of ankles.</a:t>
            </a:r>
          </a:p>
          <a:p>
            <a:endParaRPr lang="en-US" dirty="0"/>
          </a:p>
          <a:p>
            <a:endParaRPr lang="en-US" dirty="0"/>
          </a:p>
          <a:p>
            <a:r>
              <a:rPr lang="en-US" dirty="0"/>
              <a:t>It can be used to replace “phase matching”. So we already know what animation to play, we can ask MM to give us the best frame.</a:t>
            </a:r>
          </a:p>
          <a:p>
            <a:endParaRPr lang="en-US" dirty="0"/>
          </a:p>
          <a:p>
            <a:r>
              <a:rPr lang="en-US" dirty="0"/>
              <a:t>Some consideration to whether to use MM or traditional state machine?</a:t>
            </a:r>
          </a:p>
          <a:p>
            <a:r>
              <a:rPr lang="en-US" dirty="0"/>
              <a:t>If the system can be implemented by a few states, MM is not worth it.</a:t>
            </a:r>
          </a:p>
          <a:p>
            <a:r>
              <a:rPr lang="en-US" dirty="0"/>
              <a:t>If the system can be very complicated, MM could be a great idea.</a:t>
            </a:r>
          </a:p>
        </p:txBody>
      </p:sp>
      <p:sp>
        <p:nvSpPr>
          <p:cNvPr id="4" name="Slide Number Placeholder 3"/>
          <p:cNvSpPr>
            <a:spLocks noGrp="1"/>
          </p:cNvSpPr>
          <p:nvPr>
            <p:ph type="sldNum" sz="quarter" idx="5"/>
          </p:nvPr>
        </p:nvSpPr>
        <p:spPr/>
        <p:txBody>
          <a:bodyPr/>
          <a:lstStyle/>
          <a:p>
            <a:fld id="{80D73431-1CB7-47DA-BE3D-0884F9649835}" type="slidenum">
              <a:rPr lang="en-US" smtClean="0"/>
              <a:t>47</a:t>
            </a:fld>
            <a:endParaRPr lang="en-US"/>
          </a:p>
        </p:txBody>
      </p:sp>
    </p:spTree>
    <p:extLst>
      <p:ext uri="{BB962C8B-B14F-4D97-AF65-F5344CB8AC3E}">
        <p14:creationId xmlns:p14="http://schemas.microsoft.com/office/powerpoint/2010/main" val="1088039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is about debugging.</a:t>
            </a:r>
          </a:p>
          <a:p>
            <a:endParaRPr lang="en-US" dirty="0"/>
          </a:p>
          <a:p>
            <a:r>
              <a:rPr lang="en-US" dirty="0"/>
              <a:t>I am pretty sure once MM is implemented, animators will come by and ask questions like why this animation is not playing.</a:t>
            </a:r>
          </a:p>
          <a:p>
            <a:endParaRPr lang="en-US" dirty="0"/>
          </a:p>
          <a:p>
            <a:r>
              <a:rPr lang="en-US" dirty="0"/>
              <a:t>A in game debugger will be key to programmer and animators when debugging MM:</a:t>
            </a:r>
          </a:p>
          <a:p>
            <a:r>
              <a:rPr lang="en-US" dirty="0"/>
              <a:t>A few features are must-have:</a:t>
            </a:r>
          </a:p>
          <a:p>
            <a:pPr marL="228600" indent="-228600">
              <a:buAutoNum type="arabicParenR"/>
            </a:pPr>
            <a:r>
              <a:rPr lang="en-US" dirty="0"/>
              <a:t>Show desired trajectory</a:t>
            </a:r>
          </a:p>
          <a:p>
            <a:pPr marL="228600" indent="-228600">
              <a:buAutoNum type="arabicParenR"/>
            </a:pPr>
            <a:r>
              <a:rPr lang="en-US" dirty="0"/>
              <a:t>Show candidate trajectory</a:t>
            </a:r>
          </a:p>
          <a:p>
            <a:pPr marL="228600" indent="-228600">
              <a:buAutoNum type="arabicParenR"/>
            </a:pPr>
            <a:r>
              <a:rPr lang="en-US" dirty="0"/>
              <a:t>Show weights of motion matching set and modify weights in run time.</a:t>
            </a:r>
          </a:p>
          <a:p>
            <a:pPr marL="228600" indent="-228600">
              <a:buAutoNum type="arabicParenR"/>
            </a:pPr>
            <a:r>
              <a:rPr lang="en-US" dirty="0"/>
              <a:t>Show how the cost is calculated. animators can type one animation name and know why it is not selected.</a:t>
            </a:r>
          </a:p>
          <a:p>
            <a:pPr marL="228600" indent="-228600">
              <a:buAutoNum type="arabicParenR"/>
            </a:pPr>
            <a:endParaRPr lang="en-US" dirty="0"/>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48</a:t>
            </a:fld>
            <a:endParaRPr lang="en-US"/>
          </a:p>
        </p:txBody>
      </p:sp>
    </p:spTree>
    <p:extLst>
      <p:ext uri="{BB962C8B-B14F-4D97-AF65-F5344CB8AC3E}">
        <p14:creationId xmlns:p14="http://schemas.microsoft.com/office/powerpoint/2010/main" val="1551314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is a big win,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49</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MM affect animator workflow?</a:t>
            </a:r>
          </a:p>
          <a:p>
            <a:endParaRPr lang="en-US" dirty="0"/>
          </a:p>
          <a:p>
            <a:pPr marL="228600" indent="-228600">
              <a:buAutoNum type="arabicParenR"/>
            </a:pPr>
            <a:r>
              <a:rPr lang="en-US" dirty="0"/>
              <a:t>First, they don’t need do a lot tagging, which is good.</a:t>
            </a:r>
          </a:p>
          <a:p>
            <a:pPr marL="228600" indent="-228600">
              <a:buAutoNum type="arabicParenR"/>
            </a:pPr>
            <a:endParaRPr lang="en-US" dirty="0"/>
          </a:p>
          <a:p>
            <a:pPr marL="228600" indent="-228600">
              <a:buAutoNum type="arabicParen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Ubisoft says they capture 4 minutes mocap data which they call it dance card.</a:t>
            </a:r>
          </a:p>
          <a:p>
            <a:pPr marL="0" indent="0">
              <a:buNone/>
            </a:pPr>
            <a:r>
              <a:rPr lang="en-US" dirty="0"/>
              <a:t>We just use existing animation clips, combine them into a motion matching set, and it also works. Using clips also have the advantage of removing redundant data. That helps performance.</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Mental shift: for the traditional system, once animation clips are created, animators’ job is done. Usually they will ask programmer to hook it up.</a:t>
            </a:r>
          </a:p>
          <a:p>
            <a:pPr marL="228600" indent="-228600">
              <a:buAutoNum type="arabicParenR"/>
            </a:pPr>
            <a:r>
              <a:rPr lang="en-US" dirty="0"/>
              <a:t>With MM, animators need take extra step to </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Of course there’s a learning curve, but once they are skilled, they can make animation happen in game without programmer’s help. </a:t>
            </a:r>
          </a:p>
          <a:p>
            <a:pPr marL="0" indent="0">
              <a:buNone/>
            </a:pPr>
            <a:r>
              <a:rPr lang="en-US" dirty="0"/>
              <a:t>From our animators feedback, and they all loved it and there’s no going back.</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50</a:t>
            </a:fld>
            <a:endParaRPr lang="en-US"/>
          </a:p>
        </p:txBody>
      </p:sp>
    </p:spTree>
    <p:extLst>
      <p:ext uri="{BB962C8B-B14F-4D97-AF65-F5344CB8AC3E}">
        <p14:creationId xmlns:p14="http://schemas.microsoft.com/office/powerpoint/2010/main" val="3060260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dig into Motion Matching, let’s take a quick look at the traditional animation system first.</a:t>
            </a:r>
          </a:p>
          <a:p>
            <a:r>
              <a:rPr lang="en-US" dirty="0"/>
              <a:t>This will give us motivation why do we need motion matching.</a:t>
            </a:r>
          </a:p>
          <a:p>
            <a:endParaRPr lang="en-US" dirty="0"/>
          </a:p>
          <a:p>
            <a:r>
              <a:rPr lang="en-US" dirty="0"/>
              <a:t>Current-Gen video games usually need the following tools to reach AAA quality:</a:t>
            </a:r>
          </a:p>
          <a:p>
            <a:endParaRPr lang="en-US" dirty="0"/>
          </a:p>
          <a:p>
            <a:r>
              <a:rPr lang="en-US" dirty="0"/>
              <a:t>…</a:t>
            </a:r>
          </a:p>
          <a:p>
            <a:endParaRPr lang="en-US" dirty="0"/>
          </a:p>
          <a:p>
            <a:r>
              <a:rPr lang="en-US" dirty="0"/>
              <a:t>Let’s take a look at each tool.</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51</a:t>
            </a:fld>
            <a:endParaRPr lang="en-US"/>
          </a:p>
        </p:txBody>
      </p:sp>
    </p:spTree>
    <p:extLst>
      <p:ext uri="{BB962C8B-B14F-4D97-AF65-F5344CB8AC3E}">
        <p14:creationId xmlns:p14="http://schemas.microsoft.com/office/powerpoint/2010/main" val="1953800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52</a:t>
            </a:fld>
            <a:endParaRPr lang="en-US"/>
          </a:p>
        </p:txBody>
      </p:sp>
    </p:spTree>
    <p:extLst>
      <p:ext uri="{BB962C8B-B14F-4D97-AF65-F5344CB8AC3E}">
        <p14:creationId xmlns:p14="http://schemas.microsoft.com/office/powerpoint/2010/main" val="384113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tree and parametric blending: </a:t>
            </a:r>
          </a:p>
          <a:p>
            <a:r>
              <a:rPr lang="en-US" dirty="0"/>
              <a:t>[TODO]: Maybe change to video?</a:t>
            </a:r>
          </a:p>
          <a:p>
            <a:endParaRPr lang="en-US" dirty="0"/>
          </a:p>
          <a:p>
            <a:r>
              <a:rPr lang="en-US" dirty="0"/>
              <a:t>This is a screenshot Ellie swim underwater.</a:t>
            </a:r>
          </a:p>
          <a:p>
            <a:r>
              <a:rPr lang="en-US" dirty="0"/>
              <a:t>It’s single animation state but it has 5 animations blended as a tree.</a:t>
            </a:r>
          </a:p>
          <a:p>
            <a:r>
              <a:rPr lang="en-US" dirty="0"/>
              <a:t>One Forward animation as base, plus 4 additive animations including up, down, left and right.</a:t>
            </a:r>
          </a:p>
          <a:p>
            <a:endParaRPr lang="en-US" dirty="0"/>
          </a:p>
          <a:p>
            <a:r>
              <a:rPr lang="en-US" dirty="0"/>
              <a:t>When she slightly changes direction, programmer need change additive animation blend weight.</a:t>
            </a:r>
          </a:p>
          <a:p>
            <a:r>
              <a:rPr lang="en-US" dirty="0"/>
              <a:t>These additive animations will add subtle details which makes turning around looks more natural.</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256725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is layering.</a:t>
            </a:r>
          </a:p>
          <a:p>
            <a:endParaRPr lang="en-US" dirty="0"/>
          </a:p>
          <a:p>
            <a:r>
              <a:rPr lang="en-US" dirty="0"/>
              <a:t>Player can have up to 60 </a:t>
            </a:r>
            <a:r>
              <a:rPr lang="en-US" dirty="0" err="1"/>
              <a:t>anim</a:t>
            </a:r>
            <a:r>
              <a:rPr lang="en-US" dirty="0"/>
              <a:t> layers. But not of them running all the time.</a:t>
            </a:r>
          </a:p>
          <a:p>
            <a:endParaRPr lang="en-US" dirty="0"/>
          </a:p>
          <a:p>
            <a:r>
              <a:rPr lang="en-US" dirty="0"/>
              <a:t>This is a screenshot Ellie’s running around with her bow out.</a:t>
            </a:r>
          </a:p>
          <a:p>
            <a:endParaRPr lang="en-US" dirty="0"/>
          </a:p>
          <a:p>
            <a:r>
              <a:rPr lang="en-US" dirty="0"/>
              <a:t>Some of the key layers are:</a:t>
            </a:r>
          </a:p>
          <a:p>
            <a:pPr marL="228600" indent="-228600">
              <a:buAutoNum type="arabicParenR"/>
            </a:pPr>
            <a:r>
              <a:rPr lang="en-US" dirty="0"/>
              <a:t>Base layer, it’s for locomotion. This is implemented by motion matching.</a:t>
            </a:r>
          </a:p>
          <a:p>
            <a:pPr marL="228600" indent="-228600">
              <a:buAutoNum type="arabicParenR"/>
            </a:pPr>
            <a:r>
              <a:rPr lang="en-US" dirty="0"/>
              <a:t>Face layer, it’s facial animation</a:t>
            </a:r>
          </a:p>
          <a:p>
            <a:pPr marL="228600" indent="-228600">
              <a:buAutoNum type="arabicParenR"/>
            </a:pPr>
            <a:r>
              <a:rPr lang="en-US" dirty="0"/>
              <a:t>Breath layer, it’s for breath and heart beating.</a:t>
            </a:r>
          </a:p>
          <a:p>
            <a:pPr marL="228600" indent="-228600">
              <a:buAutoNum type="arabicParenR"/>
            </a:pPr>
            <a:r>
              <a:rPr lang="en-US" dirty="0"/>
              <a:t>Weapon Layer: it’s for holding the weapon, switch weapon and reload, etc.</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7</a:t>
            </a:fld>
            <a:endParaRPr lang="en-US"/>
          </a:p>
        </p:txBody>
      </p:sp>
    </p:spTree>
    <p:extLst>
      <p:ext uri="{BB962C8B-B14F-4D97-AF65-F5344CB8AC3E}">
        <p14:creationId xmlns:p14="http://schemas.microsoft.com/office/powerpoint/2010/main" val="224006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state machine:</a:t>
            </a:r>
          </a:p>
          <a:p>
            <a:endParaRPr lang="en-US" dirty="0"/>
          </a:p>
          <a:p>
            <a:r>
              <a:rPr lang="en-US" dirty="0"/>
              <a:t>This is a screenshot of unreal locomotion state machine. </a:t>
            </a:r>
          </a:p>
          <a:p>
            <a:endParaRPr lang="en-US" dirty="0"/>
          </a:p>
          <a:p>
            <a:r>
              <a:rPr lang="en-US" dirty="0"/>
              <a:t>We can see there’s many states and many transitions here.</a:t>
            </a:r>
          </a:p>
          <a:p>
            <a:endParaRPr lang="en-US" dirty="0"/>
          </a:p>
          <a:p>
            <a:r>
              <a:rPr lang="en-US" dirty="0"/>
              <a:t>Let’s say animator wants to add a sharp turn animation from left to right, programmer needs add a new “sharp turn” state and a few transitions to fix the links.</a:t>
            </a:r>
          </a:p>
          <a:p>
            <a:endParaRPr lang="en-US" dirty="0"/>
          </a:p>
          <a:p>
            <a:r>
              <a:rPr lang="en-US" dirty="0"/>
              <a:t>The more animations there’re, the more states and transitions programmers need manage.</a:t>
            </a:r>
          </a:p>
          <a:p>
            <a:r>
              <a:rPr lang="en-US" dirty="0"/>
              <a:t>Of course this graph will become very complicated for AAA game.</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machine solves the problem of which animation to play.</a:t>
            </a:r>
          </a:p>
          <a:p>
            <a:r>
              <a:rPr lang="en-US" dirty="0"/>
              <a:t>The next question is which frame it should start.</a:t>
            </a:r>
          </a:p>
          <a:p>
            <a:endParaRPr lang="en-US" dirty="0"/>
          </a:p>
          <a:p>
            <a:r>
              <a:rPr lang="en-US" dirty="0"/>
              <a:t>The comes “Phase matching”:</a:t>
            </a:r>
          </a:p>
          <a:p>
            <a:r>
              <a:rPr lang="en-US" dirty="0"/>
              <a:t>The idea is given the current pose, we need find a similar pose in the next anim.</a:t>
            </a:r>
          </a:p>
          <a:p>
            <a:endParaRPr lang="en-US" dirty="0"/>
          </a:p>
          <a:p>
            <a:r>
              <a:rPr lang="en-US" dirty="0"/>
              <a:t>To do this: animators need do a lot tagging:</a:t>
            </a:r>
          </a:p>
          <a:p>
            <a:r>
              <a:rPr lang="en-US" dirty="0"/>
              <a:t>Usually they need tag left foot passes right foot, left foot reaches the ground, right foot passes left foot, right foot reaches the ground.</a:t>
            </a:r>
          </a:p>
          <a:p>
            <a:endParaRPr lang="en-US" dirty="0"/>
          </a:p>
          <a:p>
            <a:r>
              <a:rPr lang="en-US" dirty="0"/>
              <a:t>Then gameplay code can find the similar pose by comparing foot event.</a:t>
            </a:r>
          </a:p>
          <a:p>
            <a:endParaRPr lang="en-US" dirty="0"/>
          </a:p>
          <a:p>
            <a:r>
              <a:rPr lang="en-US" dirty="0"/>
              <a:t>It’s a boring and </a:t>
            </a:r>
            <a:r>
              <a:rPr lang="en-US" dirty="0" err="1"/>
              <a:t>repetitve</a:t>
            </a:r>
            <a:r>
              <a:rPr lang="en-US" dirty="0"/>
              <a:t> process for animators. Whenever they change the animation, they have to tag it again.</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45257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8/1/2020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8/1/2020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8/1/2020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6.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7.png"/><Relationship Id="rId5" Type="http://schemas.openxmlformats.org/officeDocument/2006/relationships/image" Target="../media/image6.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2.png"/><Relationship Id="rId5" Type="http://schemas.openxmlformats.org/officeDocument/2006/relationships/image" Target="../media/image6.jp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41.png"/><Relationship Id="rId5" Type="http://schemas.openxmlformats.org/officeDocument/2006/relationships/image" Target="../media/image6.jp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Motion Matching in TLOU2</a:t>
            </a:r>
            <a:endParaRPr lang="en-US" dirty="0"/>
          </a:p>
        </p:txBody>
      </p:sp>
      <p:sp>
        <p:nvSpPr>
          <p:cNvPr id="3" name="Subtitle 2"/>
          <p:cNvSpPr>
            <a:spLocks noGrp="1"/>
          </p:cNvSpPr>
          <p:nvPr>
            <p:ph type="subTitle" idx="1"/>
          </p:nvPr>
        </p:nvSpPr>
        <p:spPr/>
        <p:txBody>
          <a:bodyPr>
            <a:normAutofit/>
          </a:bodyPr>
          <a:lstStyle/>
          <a:p>
            <a:r>
              <a:rPr lang="en-US" dirty="0"/>
              <a:t>A Data Driven Animation Solution</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 of traditional system</a:t>
            </a:r>
          </a:p>
        </p:txBody>
      </p:sp>
      <p:sp>
        <p:nvSpPr>
          <p:cNvPr id="3" name="Content Placeholder 2"/>
          <p:cNvSpPr>
            <a:spLocks noGrp="1"/>
          </p:cNvSpPr>
          <p:nvPr>
            <p:ph idx="1"/>
          </p:nvPr>
        </p:nvSpPr>
        <p:spPr/>
        <p:txBody>
          <a:bodyPr/>
          <a:lstStyle/>
          <a:p>
            <a:r>
              <a:rPr lang="en-US" dirty="0"/>
              <a:t>Code:</a:t>
            </a:r>
          </a:p>
          <a:p>
            <a:pPr lvl="1"/>
            <a:r>
              <a:rPr lang="en-US" dirty="0"/>
              <a:t>Huge web of state-machine</a:t>
            </a:r>
          </a:p>
          <a:p>
            <a:pPr lvl="1"/>
            <a:r>
              <a:rPr lang="en-US" dirty="0"/>
              <a:t>Hard to implement transitions (lose fidelity)</a:t>
            </a:r>
          </a:p>
          <a:p>
            <a:pPr lvl="1"/>
            <a:r>
              <a:rPr lang="en-US" dirty="0"/>
              <a:t>Lots of layers</a:t>
            </a:r>
          </a:p>
          <a:p>
            <a:pPr lvl="1"/>
            <a:endParaRPr lang="en-US" dirty="0"/>
          </a:p>
          <a:p>
            <a:r>
              <a:rPr lang="en-US" dirty="0"/>
              <a:t>For Animators:</a:t>
            </a:r>
          </a:p>
          <a:p>
            <a:pPr lvl="1"/>
            <a:r>
              <a:rPr lang="en-US" dirty="0"/>
              <a:t>Lots of tagging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There’s a lot details presented in mocap data:</a:t>
            </a:r>
          </a:p>
          <a:p>
            <a:pPr lvl="1"/>
            <a:r>
              <a:rPr lang="en-US" dirty="0"/>
              <a:t>Change directions</a:t>
            </a:r>
          </a:p>
          <a:p>
            <a:pPr lvl="1"/>
            <a:r>
              <a:rPr lang="en-US" dirty="0"/>
              <a:t>Foot planting</a:t>
            </a:r>
          </a:p>
          <a:p>
            <a:pPr lvl="1"/>
            <a:r>
              <a:rPr lang="en-US" dirty="0"/>
              <a:t>Weight shifting</a:t>
            </a:r>
          </a:p>
          <a:p>
            <a:endParaRPr lang="en-US" dirty="0"/>
          </a:p>
          <a:p>
            <a:pPr marL="36900" indent="0">
              <a:buNone/>
            </a:pPr>
            <a:endParaRPr lang="en-US" dirty="0"/>
          </a:p>
        </p:txBody>
      </p:sp>
    </p:spTree>
    <p:extLst>
      <p:ext uri="{BB962C8B-B14F-4D97-AF65-F5344CB8AC3E}">
        <p14:creationId xmlns:p14="http://schemas.microsoft.com/office/powerpoint/2010/main" val="93129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t>Let’s forget about state machines, blend-tree, etc.</a:t>
            </a:r>
          </a:p>
          <a:p>
            <a:endParaRPr lang="en-US" dirty="0"/>
          </a:p>
          <a:p>
            <a:endParaRPr lang="en-US" dirty="0"/>
          </a:p>
          <a:p>
            <a:r>
              <a:rPr lang="en-US" dirty="0"/>
              <a:t>Why not think mocap data as a pose database?</a:t>
            </a:r>
          </a:p>
          <a:p>
            <a:endParaRPr lang="en-US" dirty="0"/>
          </a:p>
        </p:txBody>
      </p:sp>
    </p:spTree>
    <p:extLst>
      <p:ext uri="{BB962C8B-B14F-4D97-AF65-F5344CB8AC3E}">
        <p14:creationId xmlns:p14="http://schemas.microsoft.com/office/powerpoint/2010/main" val="3896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Terminology</a:t>
            </a:r>
          </a:p>
        </p:txBody>
      </p:sp>
      <p:sp>
        <p:nvSpPr>
          <p:cNvPr id="3" name="Content Placeholder 2"/>
          <p:cNvSpPr>
            <a:spLocks noGrp="1"/>
          </p:cNvSpPr>
          <p:nvPr>
            <p:ph idx="1"/>
          </p:nvPr>
        </p:nvSpPr>
        <p:spPr>
          <a:xfrm>
            <a:off x="913795" y="1732449"/>
            <a:ext cx="3078749" cy="4058751"/>
          </a:xfrm>
        </p:spPr>
        <p:txBody>
          <a:bodyPr anchor="t">
            <a:normAutofit/>
          </a:bodyPr>
          <a:lstStyle/>
          <a:p>
            <a:r>
              <a:rPr lang="en-US" sz="1600" dirty="0"/>
              <a:t>Animation Rig</a:t>
            </a:r>
          </a:p>
          <a:p>
            <a:r>
              <a:rPr lang="en-US" sz="1600" dirty="0"/>
              <a:t>Animated Hierarchy</a:t>
            </a:r>
          </a:p>
          <a:p>
            <a:r>
              <a:rPr lang="en-US" sz="1600" dirty="0"/>
              <a:t>Root</a:t>
            </a:r>
          </a:p>
          <a:p>
            <a:r>
              <a:rPr lang="en-US" sz="1600" dirty="0"/>
              <a:t>Root motion</a:t>
            </a:r>
          </a:p>
          <a:p>
            <a:endParaRPr lang="en-US" sz="1600" dirty="0"/>
          </a:p>
        </p:txBody>
      </p:sp>
      <p:sp>
        <p:nvSpPr>
          <p:cNvPr id="11"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271EB600-6D06-4CD9-95D3-BC6B8CAEC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543315"/>
            <a:ext cx="5676236" cy="3625404"/>
          </a:xfrm>
          <a:prstGeom prst="rect">
            <a:avLst/>
          </a:prstGeom>
        </p:spPr>
      </p:pic>
    </p:spTree>
    <p:extLst>
      <p:ext uri="{BB962C8B-B14F-4D97-AF65-F5344CB8AC3E}">
        <p14:creationId xmlns:p14="http://schemas.microsoft.com/office/powerpoint/2010/main" val="73470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desired trajectory</a:t>
            </a:r>
          </a:p>
        </p:txBody>
      </p:sp>
      <p:sp>
        <p:nvSpPr>
          <p:cNvPr id="3" name="Content Placeholder 2"/>
          <p:cNvSpPr>
            <a:spLocks noGrp="1"/>
          </p:cNvSpPr>
          <p:nvPr>
            <p:ph idx="1"/>
          </p:nvPr>
        </p:nvSpPr>
        <p:spPr/>
        <p:txBody>
          <a:bodyPr/>
          <a:lstStyle/>
          <a:p>
            <a:r>
              <a:rPr lang="en-US" dirty="0"/>
              <a:t>Gameplay wants character to move</a:t>
            </a:r>
          </a:p>
          <a:p>
            <a:r>
              <a:rPr lang="en-US" dirty="0"/>
              <a:t>Animation system makes the movement looks believable</a:t>
            </a:r>
          </a:p>
          <a:p>
            <a:endParaRPr lang="en-US" dirty="0"/>
          </a:p>
          <a:p>
            <a:r>
              <a:rPr lang="en-US" dirty="0"/>
              <a:t>Gameplay code can provide a desired trajectory</a:t>
            </a:r>
          </a:p>
          <a:p>
            <a:pPr lvl="1"/>
            <a:r>
              <a:rPr lang="en-US" dirty="0"/>
              <a:t>For player, we can convert joypad input to trajectory</a:t>
            </a:r>
          </a:p>
          <a:p>
            <a:pPr lvl="1"/>
            <a:r>
              <a:rPr lang="en-US" dirty="0"/>
              <a:t>For NPC, the navigation path is the desired trajectory naturally</a:t>
            </a:r>
          </a:p>
          <a:p>
            <a:pPr lvl="1"/>
            <a:endParaRPr lang="en-US" dirty="0"/>
          </a:p>
          <a:p>
            <a:endParaRPr lang="en-US" dirty="0"/>
          </a:p>
        </p:txBody>
      </p:sp>
    </p:spTree>
    <p:extLst>
      <p:ext uri="{BB962C8B-B14F-4D97-AF65-F5344CB8AC3E}">
        <p14:creationId xmlns:p14="http://schemas.microsoft.com/office/powerpoint/2010/main" val="429096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11AF-6C9B-459B-817E-B27AC7911E72}"/>
              </a:ext>
            </a:extLst>
          </p:cNvPr>
          <p:cNvSpPr>
            <a:spLocks noGrp="1"/>
          </p:cNvSpPr>
          <p:nvPr>
            <p:ph type="title"/>
          </p:nvPr>
        </p:nvSpPr>
        <p:spPr/>
        <p:txBody>
          <a:bodyPr/>
          <a:lstStyle/>
          <a:p>
            <a:r>
              <a:rPr lang="en-US" dirty="0"/>
              <a:t>Match the desired trajectory</a:t>
            </a:r>
          </a:p>
        </p:txBody>
      </p:sp>
      <p:sp>
        <p:nvSpPr>
          <p:cNvPr id="3" name="Content Placeholder 2">
            <a:extLst>
              <a:ext uri="{FF2B5EF4-FFF2-40B4-BE49-F238E27FC236}">
                <a16:creationId xmlns:a16="http://schemas.microsoft.com/office/drawing/2014/main" id="{B0E78459-D05D-4AB1-BD46-467A5D47C836}"/>
              </a:ext>
            </a:extLst>
          </p:cNvPr>
          <p:cNvSpPr>
            <a:spLocks noGrp="1"/>
          </p:cNvSpPr>
          <p:nvPr>
            <p:ph idx="1"/>
          </p:nvPr>
        </p:nvSpPr>
        <p:spPr/>
        <p:txBody>
          <a:bodyPr/>
          <a:lstStyle/>
          <a:p>
            <a:endParaRPr lang="en-US" dirty="0"/>
          </a:p>
          <a:p>
            <a:endParaRPr lang="en-US" dirty="0"/>
          </a:p>
          <a:p>
            <a:r>
              <a:rPr lang="en-US" dirty="0"/>
              <a:t>Search the “pose database” and find one which best matches the desired trajectory.</a:t>
            </a:r>
          </a:p>
        </p:txBody>
      </p:sp>
    </p:spTree>
    <p:extLst>
      <p:ext uri="{BB962C8B-B14F-4D97-AF65-F5344CB8AC3E}">
        <p14:creationId xmlns:p14="http://schemas.microsoft.com/office/powerpoint/2010/main" val="35275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02FB-9B5A-4DB5-A36F-E2E8BAFB2820}"/>
              </a:ext>
            </a:extLst>
          </p:cNvPr>
          <p:cNvSpPr>
            <a:spLocks noGrp="1"/>
          </p:cNvSpPr>
          <p:nvPr>
            <p:ph type="title"/>
          </p:nvPr>
        </p:nvSpPr>
        <p:spPr/>
        <p:txBody>
          <a:bodyPr/>
          <a:lstStyle/>
          <a:p>
            <a:r>
              <a:rPr lang="en-US" dirty="0"/>
              <a:t>Get trajectory from a pose?</a:t>
            </a:r>
          </a:p>
        </p:txBody>
      </p:sp>
      <p:sp>
        <p:nvSpPr>
          <p:cNvPr id="3" name="Content Placeholder 2">
            <a:extLst>
              <a:ext uri="{FF2B5EF4-FFF2-40B4-BE49-F238E27FC236}">
                <a16:creationId xmlns:a16="http://schemas.microsoft.com/office/drawing/2014/main" id="{2479CD95-3714-4A64-9B24-1FC85EBC2AE3}"/>
              </a:ext>
            </a:extLst>
          </p:cNvPr>
          <p:cNvSpPr>
            <a:spLocks noGrp="1"/>
          </p:cNvSpPr>
          <p:nvPr>
            <p:ph idx="1"/>
          </p:nvPr>
        </p:nvSpPr>
        <p:spPr/>
        <p:txBody>
          <a:bodyPr/>
          <a:lstStyle/>
          <a:p>
            <a:endParaRPr lang="en-US" dirty="0"/>
          </a:p>
          <a:p>
            <a:r>
              <a:rPr lang="en-US" dirty="0"/>
              <a:t>Root motion is a trajectory</a:t>
            </a:r>
          </a:p>
          <a:p>
            <a:endParaRPr lang="en-US" dirty="0"/>
          </a:p>
          <a:p>
            <a:r>
              <a:rPr lang="en-US" dirty="0"/>
              <a:t>We can think pose’s trajectory as a function of time: </a:t>
            </a:r>
            <a:r>
              <a:rPr lang="en-US" dirty="0" err="1"/>
              <a:t>traj</a:t>
            </a:r>
            <a:r>
              <a:rPr lang="en-US" dirty="0"/>
              <a:t>(t)</a:t>
            </a:r>
          </a:p>
          <a:p>
            <a:endParaRPr lang="en-US" dirty="0"/>
          </a:p>
          <a:p>
            <a:r>
              <a:rPr lang="en-US" dirty="0"/>
              <a:t>So pose can look ahead and back to get trajectory</a:t>
            </a:r>
          </a:p>
          <a:p>
            <a:endParaRPr lang="en-US" dirty="0"/>
          </a:p>
        </p:txBody>
      </p:sp>
    </p:spTree>
    <p:extLst>
      <p:ext uri="{BB962C8B-B14F-4D97-AF65-F5344CB8AC3E}">
        <p14:creationId xmlns:p14="http://schemas.microsoft.com/office/powerpoint/2010/main" val="39617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Matching Trajectory Curves</a:t>
            </a:r>
            <a:endParaRPr lang="en-US" dirty="0"/>
          </a:p>
        </p:txBody>
      </p:sp>
      <p:sp>
        <p:nvSpPr>
          <p:cNvPr id="6" name="Content Placeholder 5"/>
          <p:cNvSpPr>
            <a:spLocks noGrp="1"/>
          </p:cNvSpPr>
          <p:nvPr>
            <p:ph idx="1"/>
          </p:nvPr>
        </p:nvSpPr>
        <p:spPr/>
        <p:txBody>
          <a:bodyPr/>
          <a:lstStyle/>
          <a:p>
            <a:r>
              <a:rPr lang="en-US"/>
              <a:t>Calculate its “distance” between the desired trajectory.</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4" y="0"/>
            <a:ext cx="12118385" cy="6886280"/>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a:t>“Distance” between 2 Trajectories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732449"/>
                <a:ext cx="5546272" cy="4058751"/>
              </a:xfrm>
            </p:spPr>
            <p:txBody>
              <a:bodyPr anchor="ctr">
                <a:normAutofit/>
              </a:bodyPr>
              <a:lstStyle/>
              <a:p>
                <a:r>
                  <a:rPr lang="en-US" dirty="0"/>
                  <a:t>Have a few samples by time. </a:t>
                </a:r>
              </a:p>
              <a:p>
                <a:pPr lvl="1"/>
                <a14:m>
                  <m:oMath xmlns:m="http://schemas.openxmlformats.org/officeDocument/2006/math">
                    <m:r>
                      <a:rPr lang="en-US" b="0" i="1" smtClean="0">
                        <a:latin typeface="Cambria Math" panose="02040503050406030204" pitchFamily="18" charset="0"/>
                      </a:rPr>
                      <m:t>𝑓𝑖𝑛𝑎𝑙𝑑𝑖𝑠𝑡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p>
              <a:p>
                <a:endParaRPr lang="en-US" dirty="0"/>
              </a:p>
              <a:p>
                <a:endParaRPr lang="en-US" dirty="0"/>
              </a:p>
              <a:p>
                <a:r>
                  <a:rPr lang="en-US" dirty="0"/>
                  <a:t>Smaller </a:t>
                </a:r>
                <a:r>
                  <a:rPr lang="en-US" dirty="0" err="1"/>
                  <a:t>dist</a:t>
                </a:r>
                <a:r>
                  <a:rPr lang="en-US" dirty="0"/>
                  <a:t> means better match.</a:t>
                </a:r>
              </a:p>
              <a:p>
                <a:pPr marL="450000" lvl="1"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732449"/>
                <a:ext cx="5546272" cy="4058751"/>
              </a:xfr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6560" y="2460877"/>
            <a:ext cx="4065464" cy="2601896"/>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Kan XU: Gameplay programmer from Naughty Dog.</a:t>
            </a:r>
          </a:p>
        </p:txBody>
      </p:sp>
      <p:pic>
        <p:nvPicPr>
          <p:cNvPr id="7" name="Picture 6" descr="A close up of a sign&#10;&#10;Description automatically generated">
            <a:extLst>
              <a:ext uri="{FF2B5EF4-FFF2-40B4-BE49-F238E27FC236}">
                <a16:creationId xmlns:a16="http://schemas.microsoft.com/office/drawing/2014/main" id="{49B9DC80-016A-4E3B-A13A-322294FEB6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4463" y="696129"/>
            <a:ext cx="1774384" cy="2275840"/>
          </a:xfrm>
          <a:prstGeom prst="rect">
            <a:avLst/>
          </a:prstGeom>
        </p:spPr>
      </p:pic>
      <p:pic>
        <p:nvPicPr>
          <p:cNvPr id="9" name="Picture 8" descr="A person holding a sign posing for the camera&#10;&#10;Description automatically generated">
            <a:extLst>
              <a:ext uri="{FF2B5EF4-FFF2-40B4-BE49-F238E27FC236}">
                <a16:creationId xmlns:a16="http://schemas.microsoft.com/office/drawing/2014/main" id="{7321B5AE-AC03-4AEC-A48E-979A3AA497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6066" y="1107440"/>
            <a:ext cx="1826138" cy="2265680"/>
          </a:xfrm>
          <a:prstGeom prst="rect">
            <a:avLst/>
          </a:prstGeom>
        </p:spPr>
      </p:pic>
      <p:pic>
        <p:nvPicPr>
          <p:cNvPr id="13" name="Picture 12" descr="A person standing in front of a sign&#10;&#10;Description automatically generated">
            <a:extLst>
              <a:ext uri="{FF2B5EF4-FFF2-40B4-BE49-F238E27FC236}">
                <a16:creationId xmlns:a16="http://schemas.microsoft.com/office/drawing/2014/main" id="{573F6C2B-3D94-4178-8CB8-D8B3F61B0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565" y="1716403"/>
            <a:ext cx="1820435" cy="2265681"/>
          </a:xfrm>
          <a:prstGeom prst="rect">
            <a:avLst/>
          </a:prstGeom>
        </p:spPr>
      </p:pic>
      <p:pic>
        <p:nvPicPr>
          <p:cNvPr id="15" name="Picture 14" descr="A person holding a sign&#10;&#10;Description automatically generated">
            <a:extLst>
              <a:ext uri="{FF2B5EF4-FFF2-40B4-BE49-F238E27FC236}">
                <a16:creationId xmlns:a16="http://schemas.microsoft.com/office/drawing/2014/main" id="{2749048F-9D25-4DA4-B642-8A6A160705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8229" y="2225527"/>
            <a:ext cx="1818272" cy="2265681"/>
          </a:xfrm>
          <a:prstGeom prst="rect">
            <a:avLst/>
          </a:prstGeom>
        </p:spPr>
      </p:pic>
      <p:pic>
        <p:nvPicPr>
          <p:cNvPr id="17" name="Picture 16" descr="Two people posing for a photo&#10;&#10;Description automatically generated">
            <a:extLst>
              <a:ext uri="{FF2B5EF4-FFF2-40B4-BE49-F238E27FC236}">
                <a16:creationId xmlns:a16="http://schemas.microsoft.com/office/drawing/2014/main" id="{92165ED8-6FDD-4977-8DD4-EAAF7932A1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4463" y="3327006"/>
            <a:ext cx="2536187" cy="142787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5D5C6B25-CC88-489A-8027-5472CFEB5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6452" y="3511396"/>
            <a:ext cx="1710571" cy="2159301"/>
          </a:xfrm>
          <a:prstGeom prst="rect">
            <a:avLst/>
          </a:prstGeom>
        </p:spPr>
      </p:pic>
    </p:spTree>
    <p:extLst>
      <p:ext uri="{BB962C8B-B14F-4D97-AF65-F5344CB8AC3E}">
        <p14:creationId xmlns:p14="http://schemas.microsoft.com/office/powerpoint/2010/main" val="32665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7B6B-7015-4409-93C9-03A5FC47D160}"/>
              </a:ext>
            </a:extLst>
          </p:cNvPr>
          <p:cNvSpPr>
            <a:spLocks noGrp="1"/>
          </p:cNvSpPr>
          <p:nvPr>
            <p:ph type="title"/>
          </p:nvPr>
        </p:nvSpPr>
        <p:spPr/>
        <p:txBody>
          <a:bodyPr/>
          <a:lstStyle/>
          <a:p>
            <a:r>
              <a:rPr lang="en-US" dirty="0"/>
              <a:t>Pseudo code</a:t>
            </a:r>
          </a:p>
        </p:txBody>
      </p:sp>
      <p:pic>
        <p:nvPicPr>
          <p:cNvPr id="4" name="Content Placeholder 3" descr="A close up of a logo&#10;&#10;Description automatically generated">
            <a:extLst>
              <a:ext uri="{FF2B5EF4-FFF2-40B4-BE49-F238E27FC236}">
                <a16:creationId xmlns:a16="http://schemas.microsoft.com/office/drawing/2014/main" id="{10748DAF-EA5B-4688-8D48-A878D62B9E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87005" y="2247677"/>
            <a:ext cx="9217989" cy="2362645"/>
          </a:xfrm>
          <a:prstGeom prst="rect">
            <a:avLst/>
          </a:prstGeom>
        </p:spPr>
      </p:pic>
    </p:spTree>
    <p:extLst>
      <p:ext uri="{BB962C8B-B14F-4D97-AF65-F5344CB8AC3E}">
        <p14:creationId xmlns:p14="http://schemas.microsoft.com/office/powerpoint/2010/main" val="4073416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62EF-3A1E-42C8-B791-2F94D90F2008}"/>
              </a:ext>
            </a:extLst>
          </p:cNvPr>
          <p:cNvSpPr>
            <a:spLocks noGrp="1"/>
          </p:cNvSpPr>
          <p:nvPr>
            <p:ph type="title"/>
          </p:nvPr>
        </p:nvSpPr>
        <p:spPr>
          <a:xfrm>
            <a:off x="913795" y="609600"/>
            <a:ext cx="5978072" cy="970450"/>
          </a:xfrm>
        </p:spPr>
        <p:txBody>
          <a:bodyPr>
            <a:normAutofit/>
          </a:bodyPr>
          <a:lstStyle/>
          <a:p>
            <a:r>
              <a:rPr lang="en-US" dirty="0"/>
              <a:t>Data set</a:t>
            </a:r>
          </a:p>
        </p:txBody>
      </p:sp>
      <p:sp>
        <p:nvSpPr>
          <p:cNvPr id="3" name="Content Placeholder 2">
            <a:extLst>
              <a:ext uri="{FF2B5EF4-FFF2-40B4-BE49-F238E27FC236}">
                <a16:creationId xmlns:a16="http://schemas.microsoft.com/office/drawing/2014/main" id="{9EE016C3-E84F-4B00-8112-B6ABB7AF9C5D}"/>
              </a:ext>
            </a:extLst>
          </p:cNvPr>
          <p:cNvSpPr>
            <a:spLocks noGrp="1"/>
          </p:cNvSpPr>
          <p:nvPr>
            <p:ph idx="1"/>
          </p:nvPr>
        </p:nvSpPr>
        <p:spPr>
          <a:xfrm>
            <a:off x="913795" y="1828801"/>
            <a:ext cx="5978072" cy="3866048"/>
          </a:xfrm>
        </p:spPr>
        <p:txBody>
          <a:bodyPr anchor="ctr">
            <a:normAutofit/>
          </a:bodyPr>
          <a:lstStyle/>
          <a:p>
            <a:r>
              <a:rPr lang="en-US"/>
              <a:t>player explore locomotion set:</a:t>
            </a:r>
          </a:p>
          <a:p>
            <a:pPr lvl="1"/>
            <a:r>
              <a:rPr lang="en-US"/>
              <a:t>183 animations</a:t>
            </a:r>
          </a:p>
          <a:p>
            <a:pPr lvl="1"/>
            <a:r>
              <a:rPr lang="en-US"/>
              <a:t>8866 poses</a:t>
            </a:r>
          </a:p>
          <a:p>
            <a:endParaRPr lang="en-US" dirty="0"/>
          </a:p>
        </p:txBody>
      </p:sp>
      <p:pic>
        <p:nvPicPr>
          <p:cNvPr id="10"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BD36A92-6C1A-4E50-B3F0-B85147E31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096691"/>
            <a:ext cx="3995592" cy="4196919"/>
          </a:xfrm>
          <a:prstGeom prst="rect">
            <a:avLst/>
          </a:prstGeom>
        </p:spPr>
      </p:pic>
    </p:spTree>
    <p:extLst>
      <p:ext uri="{BB962C8B-B14F-4D97-AF65-F5344CB8AC3E}">
        <p14:creationId xmlns:p14="http://schemas.microsoft.com/office/powerpoint/2010/main" val="7963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First algorithm</a:t>
            </a:r>
          </a:p>
        </p:txBody>
      </p:sp>
      <p:sp>
        <p:nvSpPr>
          <p:cNvPr id="3" name="Content Placeholder 2"/>
          <p:cNvSpPr>
            <a:spLocks noGrp="1"/>
          </p:cNvSpPr>
          <p:nvPr>
            <p:ph idx="1"/>
          </p:nvPr>
        </p:nvSpPr>
        <p:spPr>
          <a:xfrm>
            <a:off x="913795" y="1732449"/>
            <a:ext cx="3078749" cy="4058751"/>
          </a:xfrm>
        </p:spPr>
        <p:txBody>
          <a:bodyPr anchor="t">
            <a:normAutofit/>
          </a:bodyPr>
          <a:lstStyle/>
          <a:p>
            <a:pPr marL="36900" indent="0">
              <a:buNone/>
            </a:pPr>
            <a:r>
              <a:rPr lang="en-US" sz="1600" dirty="0"/>
              <a:t>	</a:t>
            </a:r>
          </a:p>
        </p:txBody>
      </p:sp>
      <p:sp>
        <p:nvSpPr>
          <p:cNvPr id="14" name="Rectangle 13">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474B3C66-DE76-4AC5-9610-86B98340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36676"/>
            <a:ext cx="5676236" cy="2638682"/>
          </a:xfrm>
          <a:prstGeom prst="rect">
            <a:avLst/>
          </a:prstGeom>
        </p:spPr>
      </p:pic>
    </p:spTree>
    <p:extLst>
      <p:ext uri="{BB962C8B-B14F-4D97-AF65-F5344CB8AC3E}">
        <p14:creationId xmlns:p14="http://schemas.microsoft.com/office/powerpoint/2010/main" val="1032996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a:t>
            </a:r>
          </a:p>
        </p:txBody>
      </p:sp>
      <p:sp>
        <p:nvSpPr>
          <p:cNvPr id="3" name="Content Placeholder 2"/>
          <p:cNvSpPr>
            <a:spLocks noGrp="1"/>
          </p:cNvSpPr>
          <p:nvPr>
            <p:ph idx="1"/>
          </p:nvPr>
        </p:nvSpPr>
        <p:spPr/>
        <p:txBody>
          <a:bodyPr/>
          <a:lstStyle/>
          <a:p>
            <a:endParaRPr lang="en-US" dirty="0"/>
          </a:p>
          <a:p>
            <a:endParaRPr lang="en-US" dirty="0"/>
          </a:p>
          <a:p>
            <a:r>
              <a:rPr lang="en-US" dirty="0"/>
              <a:t>Matching trajectory only doesn’t play animation at all.</a:t>
            </a:r>
          </a:p>
          <a:p>
            <a:endParaRPr lang="en-US" dirty="0"/>
          </a:p>
        </p:txBody>
      </p:sp>
    </p:spTree>
    <p:extLst>
      <p:ext uri="{BB962C8B-B14F-4D97-AF65-F5344CB8AC3E}">
        <p14:creationId xmlns:p14="http://schemas.microsoft.com/office/powerpoint/2010/main" val="18461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Matching</a:t>
            </a:r>
          </a:p>
        </p:txBody>
      </p:sp>
      <p:sp>
        <p:nvSpPr>
          <p:cNvPr id="3" name="Content Placeholder 2"/>
          <p:cNvSpPr>
            <a:spLocks noGrp="1"/>
          </p:cNvSpPr>
          <p:nvPr>
            <p:ph idx="1"/>
          </p:nvPr>
        </p:nvSpPr>
        <p:spPr/>
        <p:txBody>
          <a:bodyPr>
            <a:normAutofit/>
          </a:bodyPr>
          <a:lstStyle/>
          <a:p>
            <a:r>
              <a:rPr lang="en-US" dirty="0"/>
              <a:t>We need also take “pose” into consideration.</a:t>
            </a:r>
          </a:p>
          <a:p>
            <a:endParaRPr lang="en-US" dirty="0"/>
          </a:p>
          <a:p>
            <a:endParaRPr lang="en-US" dirty="0"/>
          </a:p>
          <a:p>
            <a:r>
              <a:rPr lang="en-US" dirty="0"/>
              <a:t>What’s a “pose”?</a:t>
            </a:r>
          </a:p>
          <a:p>
            <a:pPr lvl="1"/>
            <a:r>
              <a:rPr lang="en-US" dirty="0"/>
              <a:t>A pose is a list of joints information. </a:t>
            </a:r>
          </a:p>
          <a:p>
            <a:pPr lvl="1"/>
            <a:r>
              <a:rPr lang="en-US" dirty="0"/>
              <a:t>Each joint has 2 key features:</a:t>
            </a:r>
          </a:p>
          <a:p>
            <a:pPr lvl="2"/>
            <a:r>
              <a:rPr lang="en-US" dirty="0"/>
              <a:t>Position</a:t>
            </a:r>
          </a:p>
          <a:p>
            <a:pPr lvl="2"/>
            <a:r>
              <a:rPr lang="en-US" dirty="0"/>
              <a:t>Velocity</a:t>
            </a:r>
          </a:p>
          <a:p>
            <a:endParaRPr lang="en-US" dirty="0"/>
          </a:p>
          <a:p>
            <a:endParaRPr lang="en-US" dirty="0"/>
          </a:p>
        </p:txBody>
      </p:sp>
    </p:spTree>
    <p:extLst>
      <p:ext uri="{BB962C8B-B14F-4D97-AF65-F5344CB8AC3E}">
        <p14:creationId xmlns:p14="http://schemas.microsoft.com/office/powerpoint/2010/main" val="24976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709-3207-4D88-95A9-1480D688587A}"/>
              </a:ext>
            </a:extLst>
          </p:cNvPr>
          <p:cNvSpPr>
            <a:spLocks noGrp="1"/>
          </p:cNvSpPr>
          <p:nvPr>
            <p:ph type="title"/>
          </p:nvPr>
        </p:nvSpPr>
        <p:spPr/>
        <p:txBody>
          <a:bodyPr/>
          <a:lstStyle/>
          <a:p>
            <a:r>
              <a:rPr lang="en-US" dirty="0"/>
              <a:t>“Distance” between 2 poses</a:t>
            </a:r>
          </a:p>
        </p:txBody>
      </p:sp>
      <p:sp>
        <p:nvSpPr>
          <p:cNvPr id="3" name="Content Placeholder 2">
            <a:extLst>
              <a:ext uri="{FF2B5EF4-FFF2-40B4-BE49-F238E27FC236}">
                <a16:creationId xmlns:a16="http://schemas.microsoft.com/office/drawing/2014/main" id="{BC135B25-7C35-4E60-A47D-561A217FC10F}"/>
              </a:ext>
            </a:extLst>
          </p:cNvPr>
          <p:cNvSpPr>
            <a:spLocks noGrp="1"/>
          </p:cNvSpPr>
          <p:nvPr>
            <p:ph idx="1"/>
          </p:nvPr>
        </p:nvSpPr>
        <p:spPr/>
        <p:txBody>
          <a:bodyPr/>
          <a:lstStyle/>
          <a:p>
            <a:r>
              <a:rPr lang="en-US" dirty="0"/>
              <a:t>Joint difference can be defined as:</a:t>
            </a:r>
          </a:p>
          <a:p>
            <a:pPr lvl="1"/>
            <a:r>
              <a:rPr lang="en-US" dirty="0" err="1"/>
              <a:t>Dist</a:t>
            </a:r>
            <a:r>
              <a:rPr lang="en-US" dirty="0"/>
              <a:t>(</a:t>
            </a:r>
            <a:r>
              <a:rPr lang="en-US" dirty="0" err="1"/>
              <a:t>PoseA.JointA.Pos</a:t>
            </a:r>
            <a:r>
              <a:rPr lang="en-US" dirty="0"/>
              <a:t>, </a:t>
            </a:r>
            <a:r>
              <a:rPr lang="en-US" dirty="0" err="1"/>
              <a:t>PoseB.JointA.Pos</a:t>
            </a:r>
            <a:r>
              <a:rPr lang="en-US" dirty="0"/>
              <a:t>) * </a:t>
            </a:r>
            <a:r>
              <a:rPr lang="en-US" dirty="0" err="1"/>
              <a:t>Weight_Pos</a:t>
            </a:r>
            <a:r>
              <a:rPr lang="en-US" dirty="0"/>
              <a:t> </a:t>
            </a:r>
          </a:p>
          <a:p>
            <a:pPr marL="450000" lvl="1" indent="0">
              <a:buNone/>
            </a:pPr>
            <a:r>
              <a:rPr lang="en-US" dirty="0"/>
              <a:t>						</a:t>
            </a:r>
            <a:r>
              <a:rPr lang="en-US" sz="2400" dirty="0"/>
              <a:t>+</a:t>
            </a:r>
            <a:r>
              <a:rPr lang="en-US" dirty="0"/>
              <a:t> </a:t>
            </a:r>
          </a:p>
          <a:p>
            <a:pPr lvl="1"/>
            <a:r>
              <a:rPr lang="en-US" dirty="0" err="1"/>
              <a:t>Dist</a:t>
            </a:r>
            <a:r>
              <a:rPr lang="en-US" dirty="0"/>
              <a:t>(</a:t>
            </a:r>
            <a:r>
              <a:rPr lang="en-US" dirty="0" err="1"/>
              <a:t>PoseA.JointA.Vel</a:t>
            </a:r>
            <a:r>
              <a:rPr lang="en-US" dirty="0"/>
              <a:t>, </a:t>
            </a:r>
            <a:r>
              <a:rPr lang="en-US" dirty="0" err="1"/>
              <a:t>PoseB.JointA.Vel</a:t>
            </a:r>
            <a:r>
              <a:rPr lang="en-US" dirty="0"/>
              <a:t>) * </a:t>
            </a:r>
            <a:r>
              <a:rPr lang="en-US" dirty="0" err="1"/>
              <a:t>Weight_Vel</a:t>
            </a:r>
            <a:endParaRPr lang="en-US" dirty="0"/>
          </a:p>
          <a:p>
            <a:endParaRPr lang="en-US" dirty="0"/>
          </a:p>
          <a:p>
            <a:r>
              <a:rPr lang="en-US" dirty="0"/>
              <a:t>For performance, we don’t want all joints.</a:t>
            </a:r>
          </a:p>
          <a:p>
            <a:pPr lvl="1"/>
            <a:r>
              <a:rPr lang="en-US" dirty="0"/>
              <a:t>We just need most relevant joints:</a:t>
            </a:r>
          </a:p>
          <a:p>
            <a:pPr lvl="1"/>
            <a:r>
              <a:rPr lang="en-US" dirty="0" err="1"/>
              <a:t>L_ankle</a:t>
            </a:r>
            <a:r>
              <a:rPr lang="en-US" dirty="0"/>
              <a:t>, </a:t>
            </a:r>
            <a:r>
              <a:rPr lang="en-US" dirty="0" err="1"/>
              <a:t>R_ankle</a:t>
            </a:r>
            <a:r>
              <a:rPr lang="en-US" dirty="0"/>
              <a:t>, Spine for biped locomotion</a:t>
            </a:r>
          </a:p>
          <a:p>
            <a:endParaRPr lang="en-US" dirty="0"/>
          </a:p>
        </p:txBody>
      </p:sp>
    </p:spTree>
    <p:extLst>
      <p:ext uri="{BB962C8B-B14F-4D97-AF65-F5344CB8AC3E}">
        <p14:creationId xmlns:p14="http://schemas.microsoft.com/office/powerpoint/2010/main" val="42893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435-897E-4245-A913-49FC0183E5F9}"/>
              </a:ext>
            </a:extLst>
          </p:cNvPr>
          <p:cNvSpPr>
            <a:spLocks noGrp="1"/>
          </p:cNvSpPr>
          <p:nvPr>
            <p:ph type="title"/>
          </p:nvPr>
        </p:nvSpPr>
        <p:spPr>
          <a:xfrm>
            <a:off x="913795" y="609600"/>
            <a:ext cx="3078749" cy="970450"/>
          </a:xfrm>
        </p:spPr>
        <p:txBody>
          <a:bodyPr anchor="b">
            <a:normAutofit/>
          </a:bodyPr>
          <a:lstStyle/>
          <a:p>
            <a:pPr algn="l"/>
            <a:r>
              <a:rPr lang="en-US" sz="2800"/>
              <a:t>Pseudo code</a:t>
            </a:r>
          </a:p>
        </p:txBody>
      </p:sp>
      <p:sp>
        <p:nvSpPr>
          <p:cNvPr id="13" name="Content Placeholder 7">
            <a:extLst>
              <a:ext uri="{FF2B5EF4-FFF2-40B4-BE49-F238E27FC236}">
                <a16:creationId xmlns:a16="http://schemas.microsoft.com/office/drawing/2014/main" id="{716F5519-3274-404B-8DC4-FD255986AD63}"/>
              </a:ext>
            </a:extLst>
          </p:cNvPr>
          <p:cNvSpPr>
            <a:spLocks noGrp="1"/>
          </p:cNvSpPr>
          <p:nvPr>
            <p:ph idx="1"/>
          </p:nvPr>
        </p:nvSpPr>
        <p:spPr>
          <a:xfrm>
            <a:off x="913795" y="1732449"/>
            <a:ext cx="3078749" cy="4058751"/>
          </a:xfrm>
        </p:spPr>
        <p:txBody>
          <a:bodyPr anchor="t">
            <a:normAutofit/>
          </a:bodyPr>
          <a:lstStyle/>
          <a:p>
            <a:endParaRPr lang="en-US" sz="1600"/>
          </a:p>
        </p:txBody>
      </p:sp>
      <p:sp>
        <p:nvSpPr>
          <p:cNvPr id="14"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video game&#10;&#10;Description automatically generated">
            <a:extLst>
              <a:ext uri="{FF2B5EF4-FFF2-40B4-BE49-F238E27FC236}">
                <a16:creationId xmlns:a16="http://schemas.microsoft.com/office/drawing/2014/main" id="{2B672294-B810-417E-BBA2-07FBBCB7D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889031"/>
            <a:ext cx="5676236" cy="2933972"/>
          </a:xfrm>
          <a:prstGeom prst="rect">
            <a:avLst/>
          </a:prstGeom>
        </p:spPr>
      </p:pic>
    </p:spTree>
    <p:extLst>
      <p:ext uri="{BB962C8B-B14F-4D97-AF65-F5344CB8AC3E}">
        <p14:creationId xmlns:p14="http://schemas.microsoft.com/office/powerpoint/2010/main" val="175304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F715-0743-4CD4-9E6D-05DB0F66B2D8}"/>
              </a:ext>
            </a:extLst>
          </p:cNvPr>
          <p:cNvSpPr>
            <a:spLocks noGrp="1"/>
          </p:cNvSpPr>
          <p:nvPr>
            <p:ph type="title"/>
          </p:nvPr>
        </p:nvSpPr>
        <p:spPr/>
        <p:txBody>
          <a:bodyPr/>
          <a:lstStyle/>
          <a:p>
            <a:r>
              <a:rPr lang="en-US" dirty="0"/>
              <a:t>Second cost function</a:t>
            </a:r>
          </a:p>
        </p:txBody>
      </p:sp>
      <p:sp>
        <p:nvSpPr>
          <p:cNvPr id="3" name="Content Placeholder 2">
            <a:extLst>
              <a:ext uri="{FF2B5EF4-FFF2-40B4-BE49-F238E27FC236}">
                <a16:creationId xmlns:a16="http://schemas.microsoft.com/office/drawing/2014/main" id="{FF84F512-CD30-4958-8F6C-F5A874538BD2}"/>
              </a:ext>
            </a:extLst>
          </p:cNvPr>
          <p:cNvSpPr>
            <a:spLocks noGrp="1"/>
          </p:cNvSpPr>
          <p:nvPr>
            <p:ph idx="1"/>
          </p:nvPr>
        </p:nvSpPr>
        <p:spPr/>
        <p:txBody>
          <a:bodyPr/>
          <a:lstStyle/>
          <a:p>
            <a:r>
              <a:rPr lang="en-US" dirty="0"/>
              <a:t>New cost function:</a:t>
            </a:r>
          </a:p>
          <a:p>
            <a:pPr lvl="1"/>
            <a:r>
              <a:rPr lang="en-US" dirty="0" err="1"/>
              <a:t>trajectory_dist</a:t>
            </a:r>
            <a:r>
              <a:rPr lang="en-US" dirty="0"/>
              <a:t>()</a:t>
            </a:r>
          </a:p>
          <a:p>
            <a:pPr marL="450000" lvl="1" indent="0">
              <a:buNone/>
            </a:pPr>
            <a:r>
              <a:rPr lang="en-US" dirty="0"/>
              <a:t>		  </a:t>
            </a:r>
            <a:r>
              <a:rPr lang="en-US" b="1" dirty="0"/>
              <a:t>+</a:t>
            </a:r>
            <a:endParaRPr lang="en-US" dirty="0"/>
          </a:p>
          <a:p>
            <a:pPr lvl="1"/>
            <a:r>
              <a:rPr lang="en-US" dirty="0" err="1"/>
              <a:t>pose_dist</a:t>
            </a:r>
            <a:r>
              <a:rPr lang="en-US" dirty="0"/>
              <a:t>()</a:t>
            </a:r>
          </a:p>
          <a:p>
            <a:pPr lvl="1"/>
            <a:endParaRPr lang="en-US" dirty="0"/>
          </a:p>
          <a:p>
            <a:r>
              <a:rPr lang="en-US" dirty="0"/>
              <a:t>They’re different kinds of units</a:t>
            </a:r>
          </a:p>
          <a:p>
            <a:pPr lvl="1"/>
            <a:r>
              <a:rPr lang="en-US" dirty="0"/>
              <a:t>Need weights to normalize them.</a:t>
            </a:r>
          </a:p>
          <a:p>
            <a:endParaRPr lang="en-US" dirty="0"/>
          </a:p>
          <a:p>
            <a:endParaRPr lang="en-US" dirty="0"/>
          </a:p>
        </p:txBody>
      </p:sp>
    </p:spTree>
    <p:extLst>
      <p:ext uri="{BB962C8B-B14F-4D97-AF65-F5344CB8AC3E}">
        <p14:creationId xmlns:p14="http://schemas.microsoft.com/office/powerpoint/2010/main" val="34838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Second Algorithm</a:t>
            </a:r>
          </a:p>
        </p:txBody>
      </p:sp>
      <p:sp>
        <p:nvSpPr>
          <p:cNvPr id="3" name="Content Placeholder 2"/>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F51D94C6-1483-4393-B860-B6AD3129B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22102"/>
            <a:ext cx="5676236" cy="2667830"/>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6" name="mm-second-algorithm_Trim">
            <a:hlinkClick r:id="" action="ppaction://media"/>
            <a:extLst>
              <a:ext uri="{FF2B5EF4-FFF2-40B4-BE49-F238E27FC236}">
                <a16:creationId xmlns:a16="http://schemas.microsoft.com/office/drawing/2014/main" id="{06306D89-614A-4831-A694-6DEE70BADB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013" y="-18964"/>
            <a:ext cx="12260026" cy="6895927"/>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253" y="-91440"/>
            <a:ext cx="12785453" cy="7194577"/>
          </a:xfrm>
        </p:spPr>
      </p:pic>
    </p:spTree>
    <p:extLst>
      <p:ext uri="{BB962C8B-B14F-4D97-AF65-F5344CB8AC3E}">
        <p14:creationId xmlns:p14="http://schemas.microsoft.com/office/powerpoint/2010/main" val="4232953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normAutofit lnSpcReduction="10000"/>
          </a:bodyPr>
          <a:lstStyle/>
          <a:p>
            <a:r>
              <a:rPr lang="en-US" dirty="0"/>
              <a:t>Brute force search all candidate poses is bad.</a:t>
            </a:r>
          </a:p>
          <a:p>
            <a:endParaRPr lang="en-US" dirty="0"/>
          </a:p>
          <a:p>
            <a:r>
              <a:rPr lang="en-US" dirty="0"/>
              <a:t>First Idea: Run search algorithm on GPU:</a:t>
            </a:r>
          </a:p>
          <a:p>
            <a:pPr lvl="1"/>
            <a:r>
              <a:rPr lang="en-US" dirty="0"/>
              <a:t>Compute shader to compute cost.</a:t>
            </a:r>
          </a:p>
          <a:p>
            <a:pPr lvl="1"/>
            <a:r>
              <a:rPr lang="en-US" dirty="0"/>
              <a:t>Another shader to reduce and find the lowest cost.</a:t>
            </a:r>
          </a:p>
          <a:p>
            <a:r>
              <a:rPr lang="en-US" dirty="0"/>
              <a:t>Downside:</a:t>
            </a:r>
          </a:p>
          <a:p>
            <a:pPr lvl="1"/>
            <a:r>
              <a:rPr lang="en-US" dirty="0"/>
              <a:t>Kick compute job onto GPU and wait for result has latency.</a:t>
            </a:r>
          </a:p>
          <a:p>
            <a:pPr lvl="1"/>
            <a:r>
              <a:rPr lang="en-US" dirty="0"/>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45BF-EC88-4E1B-8CF9-1D6A34A21E8D}"/>
              </a:ext>
            </a:extLst>
          </p:cNvPr>
          <p:cNvSpPr>
            <a:spLocks noGrp="1"/>
          </p:cNvSpPr>
          <p:nvPr>
            <p:ph type="title"/>
          </p:nvPr>
        </p:nvSpPr>
        <p:spPr/>
        <p:txBody>
          <a:bodyPr>
            <a:normAutofit/>
          </a:bodyPr>
          <a:lstStyle/>
          <a:p>
            <a:r>
              <a:rPr lang="en-US" dirty="0"/>
              <a:t>Can we run MM on CPU fast enough?</a:t>
            </a:r>
          </a:p>
        </p:txBody>
      </p:sp>
      <p:sp>
        <p:nvSpPr>
          <p:cNvPr id="3" name="Content Placeholder 2">
            <a:extLst>
              <a:ext uri="{FF2B5EF4-FFF2-40B4-BE49-F238E27FC236}">
                <a16:creationId xmlns:a16="http://schemas.microsoft.com/office/drawing/2014/main" id="{9B753F4F-7070-4D1D-97B5-76111D1489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86913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sp>
        <p:nvSpPr>
          <p:cNvPr id="3" name="Content Placeholder 2"/>
          <p:cNvSpPr>
            <a:spLocks noGrp="1"/>
          </p:cNvSpPr>
          <p:nvPr>
            <p:ph idx="1"/>
          </p:nvPr>
        </p:nvSpPr>
        <p:spPr/>
        <p:txBody>
          <a:bodyPr/>
          <a:lstStyle/>
          <a:p>
            <a:r>
              <a:rPr lang="en-US" dirty="0"/>
              <a:t>Each Pose:</a:t>
            </a:r>
          </a:p>
          <a:p>
            <a:pPr lvl="1"/>
            <a:r>
              <a:rPr lang="en-US" dirty="0"/>
              <a:t>3 joints (</a:t>
            </a:r>
            <a:r>
              <a:rPr lang="en-US" dirty="0" err="1"/>
              <a:t>l_ankle</a:t>
            </a:r>
            <a:r>
              <a:rPr lang="en-US" dirty="0"/>
              <a:t>, </a:t>
            </a:r>
            <a:r>
              <a:rPr lang="en-US" dirty="0" err="1"/>
              <a:t>r_ankle</a:t>
            </a:r>
            <a:r>
              <a:rPr lang="en-US" dirty="0"/>
              <a:t>, spine) + 1 facing direction (strafing).</a:t>
            </a:r>
          </a:p>
          <a:p>
            <a:pPr lvl="2"/>
            <a:r>
              <a:rPr lang="en-US" dirty="0"/>
              <a:t>(3 * (</a:t>
            </a:r>
            <a:r>
              <a:rPr lang="en-US" dirty="0" err="1"/>
              <a:t>kPosCount</a:t>
            </a:r>
            <a:r>
              <a:rPr lang="en-US" dirty="0"/>
              <a:t> + </a:t>
            </a:r>
            <a:r>
              <a:rPr lang="en-US" dirty="0" err="1"/>
              <a:t>kVelCount</a:t>
            </a:r>
            <a:r>
              <a:rPr lang="en-US" dirty="0"/>
              <a:t>)) + </a:t>
            </a:r>
            <a:r>
              <a:rPr lang="en-US" dirty="0" err="1"/>
              <a:t>kFacingCount</a:t>
            </a:r>
            <a:r>
              <a:rPr lang="en-US" dirty="0"/>
              <a:t>  =&gt; 21 floats</a:t>
            </a:r>
          </a:p>
          <a:p>
            <a:pPr lvl="1"/>
            <a:r>
              <a:rPr lang="en-US" dirty="0"/>
              <a:t>4 samples for trajectory:</a:t>
            </a:r>
          </a:p>
          <a:p>
            <a:pPr lvl="2"/>
            <a:r>
              <a:rPr lang="en-US" dirty="0"/>
              <a:t>(4 * (</a:t>
            </a:r>
            <a:r>
              <a:rPr lang="en-US" dirty="0" err="1"/>
              <a:t>kPosCount</a:t>
            </a:r>
            <a:r>
              <a:rPr lang="en-US" dirty="0"/>
              <a:t> + </a:t>
            </a:r>
            <a:r>
              <a:rPr lang="en-US" dirty="0" err="1"/>
              <a:t>kVelCount</a:t>
            </a:r>
            <a:r>
              <a:rPr lang="en-US" dirty="0"/>
              <a:t> + </a:t>
            </a:r>
            <a:r>
              <a:rPr lang="en-US" dirty="0" err="1"/>
              <a:t>kFacingCount</a:t>
            </a:r>
            <a:r>
              <a:rPr lang="en-US" dirty="0"/>
              <a:t> + </a:t>
            </a:r>
            <a:r>
              <a:rPr lang="en-US" dirty="0" err="1"/>
              <a:t>kYawSpeedCount</a:t>
            </a:r>
            <a:r>
              <a:rPr lang="en-US" dirty="0"/>
              <a:t>)) =&gt; 40 floats</a:t>
            </a:r>
          </a:p>
          <a:p>
            <a:endParaRPr lang="en-US" dirty="0"/>
          </a:p>
          <a:p>
            <a:r>
              <a:rPr lang="en-US" dirty="0"/>
              <a:t>Combine them, each pose is a 61dimension vector.</a:t>
            </a:r>
          </a:p>
          <a:p>
            <a:pPr marL="810000" lvl="2" indent="0">
              <a:buNone/>
            </a:pPr>
            <a:endParaRPr lang="en-US" dirty="0"/>
          </a:p>
        </p:txBody>
      </p:sp>
    </p:spTree>
    <p:extLst>
      <p:ext uri="{BB962C8B-B14F-4D97-AF65-F5344CB8AC3E}">
        <p14:creationId xmlns:p14="http://schemas.microsoft.com/office/powerpoint/2010/main" val="487083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8504" y="-55880"/>
            <a:ext cx="13289007" cy="6969760"/>
          </a:xfrm>
        </p:spPr>
      </p:pic>
    </p:spTree>
    <p:extLst>
      <p:ext uri="{BB962C8B-B14F-4D97-AF65-F5344CB8AC3E}">
        <p14:creationId xmlns:p14="http://schemas.microsoft.com/office/powerpoint/2010/main" val="121075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3785040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41181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6BD8-8434-4AC9-9DF8-05331E259387}"/>
              </a:ext>
            </a:extLst>
          </p:cNvPr>
          <p:cNvSpPr>
            <a:spLocks noGrp="1"/>
          </p:cNvSpPr>
          <p:nvPr>
            <p:ph type="title"/>
          </p:nvPr>
        </p:nvSpPr>
        <p:spPr/>
        <p:txBody>
          <a:bodyPr/>
          <a:lstStyle/>
          <a:p>
            <a:r>
              <a:rPr lang="en-US" dirty="0" err="1"/>
              <a:t>kmeans</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2531341-E8B3-4882-BAC5-C8DA9F4CC7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040" y="825"/>
            <a:ext cx="7040880" cy="6848857"/>
          </a:xfrm>
        </p:spPr>
      </p:pic>
    </p:spTree>
    <p:extLst>
      <p:ext uri="{BB962C8B-B14F-4D97-AF65-F5344CB8AC3E}">
        <p14:creationId xmlns:p14="http://schemas.microsoft.com/office/powerpoint/2010/main" val="2762929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 spheres</a:t>
            </a: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54062" y="-12695"/>
            <a:ext cx="13100123" cy="6870695"/>
          </a:xfrm>
        </p:spPr>
      </p:pic>
    </p:spTree>
    <p:extLst>
      <p:ext uri="{BB962C8B-B14F-4D97-AF65-F5344CB8AC3E}">
        <p14:creationId xmlns:p14="http://schemas.microsoft.com/office/powerpoint/2010/main" val="1413412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Run time code</a:t>
            </a:r>
          </a:p>
        </p:txBody>
      </p:sp>
      <p:sp>
        <p:nvSpPr>
          <p:cNvPr id="9" name="Content Placeholder 8">
            <a:extLst>
              <a:ext uri="{FF2B5EF4-FFF2-40B4-BE49-F238E27FC236}">
                <a16:creationId xmlns:a16="http://schemas.microsoft.com/office/drawing/2014/main" id="{0E4F7B14-08F5-4325-B185-32EDB669398C}"/>
              </a:ext>
            </a:extLst>
          </p:cNvPr>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FB1F6632-1840-4E2E-8EC2-2F000DB4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4E020CC-3D05-4D3A-AF71-80FA01569DD6}"/>
              </a:ext>
            </a:extLst>
          </p:cNvPr>
          <p:cNvPicPr>
            <a:picLocks noChangeAspect="1"/>
          </p:cNvPicPr>
          <p:nvPr/>
        </p:nvPicPr>
        <p:blipFill rotWithShape="1">
          <a:blip r:embed="rId4">
            <a:extLst>
              <a:ext uri="{28A0092B-C50C-407E-A947-70E740481C1C}">
                <a14:useLocalDpi xmlns:a14="http://schemas.microsoft.com/office/drawing/2010/main" val="0"/>
              </a:ext>
            </a:extLst>
          </a:blip>
          <a:srcRect l="418" r="8613" b="-5"/>
          <a:stretch/>
        </p:blipFill>
        <p:spPr>
          <a:xfrm>
            <a:off x="5120640" y="1438360"/>
            <a:ext cx="5676236" cy="3835314"/>
          </a:xfrm>
          <a:prstGeom prst="rect">
            <a:avLst/>
          </a:prstGeom>
        </p:spPr>
      </p:pic>
    </p:spTree>
    <p:extLst>
      <p:ext uri="{BB962C8B-B14F-4D97-AF65-F5344CB8AC3E}">
        <p14:creationId xmlns:p14="http://schemas.microsoft.com/office/powerpoint/2010/main" val="185412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0"/>
            <a:ext cx="12178417" cy="6850360"/>
          </a:xfrm>
        </p:spPr>
      </p:pic>
    </p:spTree>
    <p:extLst>
      <p:ext uri="{BB962C8B-B14F-4D97-AF65-F5344CB8AC3E}">
        <p14:creationId xmlns:p14="http://schemas.microsoft.com/office/powerpoint/2010/main" val="3751451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optimization idea</a:t>
            </a:r>
          </a:p>
        </p:txBody>
      </p:sp>
      <p:sp>
        <p:nvSpPr>
          <p:cNvPr id="3" name="Content Placeholder 2"/>
          <p:cNvSpPr>
            <a:spLocks noGrp="1"/>
          </p:cNvSpPr>
          <p:nvPr>
            <p:ph idx="1"/>
          </p:nvPr>
        </p:nvSpPr>
        <p:spPr/>
        <p:txBody>
          <a:bodyPr/>
          <a:lstStyle/>
          <a:p>
            <a:r>
              <a:rPr lang="en-US" dirty="0"/>
              <a:t>Clustering poses using multiple dimension </a:t>
            </a:r>
            <a:r>
              <a:rPr lang="en-US" dirty="0" err="1"/>
              <a:t>Kd</a:t>
            </a:r>
            <a:r>
              <a:rPr lang="en-US" dirty="0"/>
              <a:t>-Tree</a:t>
            </a:r>
          </a:p>
          <a:p>
            <a:endParaRPr lang="en-US" dirty="0"/>
          </a:p>
          <a:p>
            <a:endParaRPr lang="en-US" dirty="0"/>
          </a:p>
          <a:p>
            <a:r>
              <a:rPr lang="en-US" dirty="0"/>
              <a:t>Maybe use PCA to reduce dimension first.</a:t>
            </a:r>
          </a:p>
        </p:txBody>
      </p:sp>
    </p:spTree>
    <p:extLst>
      <p:ext uri="{BB962C8B-B14F-4D97-AF65-F5344CB8AC3E}">
        <p14:creationId xmlns:p14="http://schemas.microsoft.com/office/powerpoint/2010/main" val="19030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p:txBody>
          <a:bodyPr/>
          <a:lstStyle/>
          <a:p>
            <a:r>
              <a:rPr lang="en-US" dirty="0"/>
              <a:t>Character Movement driven by root motion or procedurally?</a:t>
            </a:r>
          </a:p>
          <a:p>
            <a:r>
              <a:rPr lang="en-US" dirty="0"/>
              <a:t>Procedural character rotation.</a:t>
            </a:r>
          </a:p>
          <a:p>
            <a:r>
              <a:rPr lang="en-US" dirty="0"/>
              <a:t>Scale animation playback speed to match desired speed.</a:t>
            </a:r>
          </a:p>
          <a:p>
            <a:r>
              <a:rPr lang="en-US" dirty="0"/>
              <a:t>Foot pinning IK.</a:t>
            </a:r>
          </a:p>
        </p:txBody>
      </p:sp>
    </p:spTree>
    <p:extLst>
      <p:ext uri="{BB962C8B-B14F-4D97-AF65-F5344CB8AC3E}">
        <p14:creationId xmlns:p14="http://schemas.microsoft.com/office/powerpoint/2010/main" val="227105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4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other animation system?</a:t>
            </a:r>
          </a:p>
        </p:txBody>
      </p:sp>
      <p:sp>
        <p:nvSpPr>
          <p:cNvPr id="3" name="Content Placeholder 2"/>
          <p:cNvSpPr>
            <a:spLocks noGrp="1"/>
          </p:cNvSpPr>
          <p:nvPr>
            <p:ph idx="1"/>
          </p:nvPr>
        </p:nvSpPr>
        <p:spPr/>
        <p:txBody>
          <a:bodyPr>
            <a:normAutofit/>
          </a:bodyPr>
          <a:lstStyle/>
          <a:p>
            <a:r>
              <a:rPr lang="en-US" dirty="0"/>
              <a:t>Motion matching suits locomotion naturally</a:t>
            </a:r>
          </a:p>
          <a:p>
            <a:r>
              <a:rPr lang="en-US" dirty="0"/>
              <a:t>The principle is applicable to other types of movements.</a:t>
            </a:r>
          </a:p>
          <a:p>
            <a:pPr lvl="1"/>
            <a:r>
              <a:rPr lang="en-US" dirty="0"/>
              <a:t>Use different key joints</a:t>
            </a:r>
          </a:p>
          <a:p>
            <a:r>
              <a:rPr lang="en-US" dirty="0"/>
              <a:t>Can be used to replace phase matching.</a:t>
            </a:r>
          </a:p>
          <a:p>
            <a:endParaRPr lang="en-US" dirty="0"/>
          </a:p>
          <a:p>
            <a:r>
              <a:rPr lang="en-US" dirty="0"/>
              <a:t>Consideration to use motion matching:</a:t>
            </a:r>
          </a:p>
          <a:p>
            <a:pPr lvl="1"/>
            <a:r>
              <a:rPr lang="en-US" dirty="0"/>
              <a:t>How complex if it’s implemented by State-Machine?</a:t>
            </a:r>
          </a:p>
          <a:p>
            <a:pPr lvl="1"/>
            <a:endParaRPr lang="en-US" dirty="0"/>
          </a:p>
        </p:txBody>
      </p:sp>
    </p:spTree>
    <p:extLst>
      <p:ext uri="{BB962C8B-B14F-4D97-AF65-F5344CB8AC3E}">
        <p14:creationId xmlns:p14="http://schemas.microsoft.com/office/powerpoint/2010/main" val="1093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6" name="mm-debugger-s1">
            <a:hlinkClick r:id="" action="ppaction://media"/>
            <a:extLst>
              <a:ext uri="{FF2B5EF4-FFF2-40B4-BE49-F238E27FC236}">
                <a16:creationId xmlns:a16="http://schemas.microsoft.com/office/drawing/2014/main" id="{72D3AA47-C0C9-45E8-AD47-9F5F77A36D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094" y="2076"/>
            <a:ext cx="12188906" cy="6855924"/>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r>
              <a:rPr lang="en-US" dirty="0"/>
              <a:t>Pros &amp; 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t>Pros:</a:t>
            </a:r>
          </a:p>
          <a:p>
            <a:pPr lvl="1"/>
            <a:r>
              <a:rPr lang="en-US" dirty="0"/>
              <a:t>It saves a lot programmer time</a:t>
            </a:r>
          </a:p>
          <a:p>
            <a:pPr lvl="1"/>
            <a:r>
              <a:rPr lang="en-US" dirty="0"/>
              <a:t>It reduce code complexity</a:t>
            </a:r>
          </a:p>
          <a:p>
            <a:pPr lvl="1"/>
            <a:r>
              <a:rPr lang="en-US" dirty="0"/>
              <a:t>Animators can focus on making cool </a:t>
            </a:r>
            <a:r>
              <a:rPr lang="en-US" dirty="0" err="1"/>
              <a:t>anims</a:t>
            </a:r>
            <a:r>
              <a:rPr lang="en-US" dirty="0"/>
              <a:t> and it will just work.</a:t>
            </a:r>
          </a:p>
          <a:p>
            <a:endParaRPr lang="en-US" dirty="0"/>
          </a:p>
          <a:p>
            <a:r>
              <a:rPr lang="en-US" dirty="0"/>
              <a:t>Cons:</a:t>
            </a:r>
          </a:p>
          <a:p>
            <a:pPr lvl="1"/>
            <a:r>
              <a:rPr lang="en-US" dirty="0"/>
              <a:t>Need some time tweaking to get specific </a:t>
            </a:r>
            <a:r>
              <a:rPr lang="en-US" dirty="0" err="1"/>
              <a:t>anim</a:t>
            </a:r>
            <a:r>
              <a:rPr lang="en-US" dirty="0"/>
              <a:t> to play</a:t>
            </a:r>
          </a:p>
          <a:p>
            <a:pPr lvl="1"/>
            <a:r>
              <a:rPr lang="en-US" dirty="0"/>
              <a:t>Increase memory bucket</a:t>
            </a:r>
          </a:p>
          <a:p>
            <a:pPr lvl="1"/>
            <a:r>
              <a:rPr lang="en-US" dirty="0"/>
              <a:t>Mirroring doubles CPU costs</a:t>
            </a:r>
          </a:p>
          <a:p>
            <a:pPr lvl="1"/>
            <a:endParaRPr lang="en-US" dirty="0"/>
          </a:p>
        </p:txBody>
      </p:sp>
    </p:spTree>
    <p:extLst>
      <p:ext uri="{BB962C8B-B14F-4D97-AF65-F5344CB8AC3E}">
        <p14:creationId xmlns:p14="http://schemas.microsoft.com/office/powerpoint/2010/main" val="33582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animation system</a:t>
            </a:r>
          </a:p>
        </p:txBody>
      </p:sp>
      <p:sp>
        <p:nvSpPr>
          <p:cNvPr id="3" name="Content Placeholder 2"/>
          <p:cNvSpPr>
            <a:spLocks noGrp="1"/>
          </p:cNvSpPr>
          <p:nvPr>
            <p:ph idx="1"/>
          </p:nvPr>
        </p:nvSpPr>
        <p:spPr/>
        <p:txBody>
          <a:bodyPr/>
          <a:lstStyle/>
          <a:p>
            <a:r>
              <a:rPr lang="en-US" dirty="0"/>
              <a:t>Blend tree and parametric blending </a:t>
            </a:r>
          </a:p>
          <a:p>
            <a:r>
              <a:rPr lang="en-US" dirty="0"/>
              <a:t>Layering</a:t>
            </a:r>
          </a:p>
          <a:p>
            <a:r>
              <a:rPr lang="en-US" dirty="0"/>
              <a:t>State machines</a:t>
            </a:r>
          </a:p>
          <a:p>
            <a:r>
              <a:rPr lang="en-US" dirty="0"/>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MM affect animator workflow?</a:t>
            </a:r>
          </a:p>
        </p:txBody>
      </p:sp>
      <p:sp>
        <p:nvSpPr>
          <p:cNvPr id="3" name="Content Placeholder 2"/>
          <p:cNvSpPr>
            <a:spLocks noGrp="1"/>
          </p:cNvSpPr>
          <p:nvPr>
            <p:ph idx="1"/>
          </p:nvPr>
        </p:nvSpPr>
        <p:spPr/>
        <p:txBody>
          <a:bodyPr/>
          <a:lstStyle/>
          <a:p>
            <a:r>
              <a:rPr lang="en-US" dirty="0"/>
              <a:t>No markup needed</a:t>
            </a:r>
          </a:p>
          <a:p>
            <a:endParaRPr lang="en-US" dirty="0"/>
          </a:p>
          <a:p>
            <a:r>
              <a:rPr lang="en-US" dirty="0"/>
              <a:t>Animation Clips are recommended:</a:t>
            </a:r>
          </a:p>
          <a:p>
            <a:pPr lvl="1"/>
            <a:r>
              <a:rPr lang="en-US" dirty="0"/>
              <a:t>Clips can remove redundant data</a:t>
            </a:r>
          </a:p>
          <a:p>
            <a:endParaRPr lang="en-US" dirty="0"/>
          </a:p>
          <a:p>
            <a:r>
              <a:rPr lang="en-US" dirty="0"/>
              <a:t>Mental shift: animators need take more ownership.</a:t>
            </a:r>
          </a:p>
          <a:p>
            <a:pPr lvl="1"/>
            <a:r>
              <a:rPr lang="en-US" dirty="0"/>
              <a:t>Organize the motion matching set.</a:t>
            </a:r>
          </a:p>
          <a:p>
            <a:pPr lvl="1"/>
            <a:r>
              <a:rPr lang="en-US" dirty="0"/>
              <a:t>Play with weights to find best combination.</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10000"/>
          </a:bodyPr>
          <a:lstStyle/>
          <a:p>
            <a:endParaRPr lang="en-US" dirty="0"/>
          </a:p>
          <a:p>
            <a:r>
              <a:rPr lang="en-US" dirty="0"/>
              <a:t>MM is data-driven approach which greatly improves animation quality.</a:t>
            </a:r>
          </a:p>
          <a:p>
            <a:endParaRPr lang="en-US" dirty="0"/>
          </a:p>
          <a:p>
            <a:r>
              <a:rPr lang="en-US" dirty="0"/>
              <a:t>Motion matching will be next-gen AAA game standard.</a:t>
            </a:r>
          </a:p>
          <a:p>
            <a:endParaRPr lang="en-US" dirty="0"/>
          </a:p>
          <a:p>
            <a:endParaRPr lang="en-US" dirty="0"/>
          </a:p>
          <a:p>
            <a:endParaRPr lang="en-US" dirty="0"/>
          </a:p>
          <a:p>
            <a:endParaRPr lang="en-US" dirty="0"/>
          </a:p>
          <a:p>
            <a:endParaRPr lang="en-US" dirty="0"/>
          </a:p>
          <a:p>
            <a:r>
              <a:rPr lang="en-US" dirty="0"/>
              <a:t>Reference: Michael </a:t>
            </a:r>
            <a:r>
              <a:rPr lang="en-US" dirty="0" err="1"/>
              <a:t>Buttner</a:t>
            </a:r>
            <a:r>
              <a:rPr lang="en-US" dirty="0"/>
              <a:t> [</a:t>
            </a:r>
            <a:r>
              <a:rPr lang="en-US" sz="1400" b="1" dirty="0"/>
              <a:t>Motion Matching - The Road to Next Gen Animation</a:t>
            </a:r>
            <a:r>
              <a:rPr lang="en-US" dirty="0"/>
              <a:t>]</a:t>
            </a:r>
          </a:p>
        </p:txBody>
      </p:sp>
    </p:spTree>
    <p:extLst>
      <p:ext uri="{BB962C8B-B14F-4D97-AF65-F5344CB8AC3E}">
        <p14:creationId xmlns:p14="http://schemas.microsoft.com/office/powerpoint/2010/main" val="3486339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9" name="Content Placeholder 8" descr="A picture containing table, person, holding, large&#10;&#10;Description automatically generated">
            <a:extLst>
              <a:ext uri="{FF2B5EF4-FFF2-40B4-BE49-F238E27FC236}">
                <a16:creationId xmlns:a16="http://schemas.microsoft.com/office/drawing/2014/main" id="{BEE7E655-4E74-4E9B-A383-F652843D965A}"/>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840" y="0"/>
            <a:ext cx="12191999" cy="6858000"/>
          </a:xfrm>
        </p:spPr>
      </p:pic>
    </p:spTree>
    <p:extLst>
      <p:ext uri="{BB962C8B-B14F-4D97-AF65-F5344CB8AC3E}">
        <p14:creationId xmlns:p14="http://schemas.microsoft.com/office/powerpoint/2010/main" val="52863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4034" y="0"/>
            <a:ext cx="12372620" cy="6959599"/>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898" y="-20296"/>
            <a:ext cx="12561795" cy="6898591"/>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a:xfrm>
            <a:off x="913795" y="609600"/>
            <a:ext cx="10353762" cy="970450"/>
          </a:xfrm>
        </p:spPr>
        <p:txBody>
          <a:bodyPr>
            <a:normAutofit/>
          </a:bodyPr>
          <a:lstStyle/>
          <a:p>
            <a:r>
              <a:rPr lang="en-US" dirty="0"/>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a:xfrm>
            <a:off x="913795" y="1732449"/>
            <a:ext cx="5546272" cy="4058751"/>
          </a:xfrm>
        </p:spPr>
        <p:txBody>
          <a:bodyPr anchor="ctr">
            <a:normAutofit/>
          </a:bodyPr>
          <a:lstStyle/>
          <a:p>
            <a:r>
              <a:rPr lang="en-US" dirty="0"/>
              <a:t>Animator need do a lot tagging.</a:t>
            </a:r>
          </a:p>
          <a:p>
            <a:pPr lvl="1"/>
            <a:r>
              <a:rPr lang="en-US" dirty="0"/>
              <a:t>Foot pass</a:t>
            </a:r>
          </a:p>
          <a:p>
            <a:pPr lvl="1"/>
            <a:r>
              <a:rPr lang="en-US" dirty="0"/>
              <a:t>Foot reach</a:t>
            </a:r>
          </a:p>
        </p:txBody>
      </p:sp>
      <p:pic>
        <p:nvPicPr>
          <p:cNvPr id="12" name="Picture 9">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person jumping up in the air&#10;&#10;Description automatically generated">
            <a:extLst>
              <a:ext uri="{FF2B5EF4-FFF2-40B4-BE49-F238E27FC236}">
                <a16:creationId xmlns:a16="http://schemas.microsoft.com/office/drawing/2014/main" id="{0CCB3B54-A1F5-4DB2-9BE8-F69F3F5768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146" y="2132822"/>
            <a:ext cx="3568291" cy="3258006"/>
          </a:xfrm>
          <a:prstGeom prst="rect">
            <a:avLst/>
          </a:prstGeom>
        </p:spPr>
      </p:pic>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4134</Words>
  <Application>Microsoft Office PowerPoint</Application>
  <PresentationFormat>Widescreen</PresentationFormat>
  <Paragraphs>594</Paragraphs>
  <Slides>52</Slides>
  <Notes>51</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Calibri</vt:lpstr>
      <vt:lpstr>Calisto MT</vt:lpstr>
      <vt:lpstr>Cambria Math</vt:lpstr>
      <vt:lpstr>Wingdings 2</vt:lpstr>
      <vt:lpstr>Slate</vt:lpstr>
      <vt:lpstr>Motion Matching in TLOU2</vt:lpstr>
      <vt:lpstr>PowerPoint Presentation</vt:lpstr>
      <vt:lpstr>Strafing MM Demo</vt:lpstr>
      <vt:lpstr>Non Strafing MM Demo</vt:lpstr>
      <vt:lpstr>Traditional animation system</vt:lpstr>
      <vt:lpstr>Blend tree and parametric blending</vt:lpstr>
      <vt:lpstr>Layering</vt:lpstr>
      <vt:lpstr>Animation State Machine</vt:lpstr>
      <vt:lpstr>Phase matching</vt:lpstr>
      <vt:lpstr>Drawback of traditional system</vt:lpstr>
      <vt:lpstr>Motivation</vt:lpstr>
      <vt:lpstr>Motivation (cont.)</vt:lpstr>
      <vt:lpstr>Terminology</vt:lpstr>
      <vt:lpstr>The desired trajectory</vt:lpstr>
      <vt:lpstr>Desired trajectory from gameplay</vt:lpstr>
      <vt:lpstr>Match the desired trajectory</vt:lpstr>
      <vt:lpstr>Get trajectory from a pose?</vt:lpstr>
      <vt:lpstr>Matching Trajectory Curves</vt:lpstr>
      <vt:lpstr>“Distance” between 2 Trajectories</vt:lpstr>
      <vt:lpstr>Pseudo code</vt:lpstr>
      <vt:lpstr>Data set</vt:lpstr>
      <vt:lpstr>First algorithm</vt:lpstr>
      <vt:lpstr>Result of matching desired trajectory only</vt:lpstr>
      <vt:lpstr>What’s the problem?</vt:lpstr>
      <vt:lpstr>Pose Matching</vt:lpstr>
      <vt:lpstr>“Distance” between 2 poses</vt:lpstr>
      <vt:lpstr>Pseudo code</vt:lpstr>
      <vt:lpstr>Second cost function</vt:lpstr>
      <vt:lpstr>Second Algorithm</vt:lpstr>
      <vt:lpstr>Pose weights</vt:lpstr>
      <vt:lpstr>Trajectory weights</vt:lpstr>
      <vt:lpstr>Result of pose matching</vt:lpstr>
      <vt:lpstr>Performance of brute force algorithm</vt:lpstr>
      <vt:lpstr>Optimization</vt:lpstr>
      <vt:lpstr>Can we run MM on CPU fast enough?</vt:lpstr>
      <vt:lpstr>Look at the data</vt:lpstr>
      <vt:lpstr>Plot the data</vt:lpstr>
      <vt:lpstr>Plot the data</vt:lpstr>
      <vt:lpstr>Cluster the data (KMean) offline</vt:lpstr>
      <vt:lpstr>kmeans</vt:lpstr>
      <vt:lpstr>Bound spheres</vt:lpstr>
      <vt:lpstr>Run time code</vt:lpstr>
      <vt:lpstr>Result</vt:lpstr>
      <vt:lpstr>Other optimization idea</vt:lpstr>
      <vt:lpstr>What else?</vt:lpstr>
      <vt:lpstr>Strafing MM Demo</vt:lpstr>
      <vt:lpstr>How about other animation system?</vt:lpstr>
      <vt:lpstr>Debugger</vt:lpstr>
      <vt:lpstr>Pros &amp; Cons</vt:lpstr>
      <vt:lpstr>How does MM affect animator workflow?</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 in TLOU2</dc:title>
  <dc:creator>Kan Xu</dc:creator>
  <cp:lastModifiedBy>Kan Xu</cp:lastModifiedBy>
  <cp:revision>22</cp:revision>
  <dcterms:created xsi:type="dcterms:W3CDTF">2020-08-01T17:20:53Z</dcterms:created>
  <dcterms:modified xsi:type="dcterms:W3CDTF">2020-08-01T18:05:26Z</dcterms:modified>
</cp:coreProperties>
</file>